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1"/>
  </p:notesMasterIdLst>
  <p:handoutMasterIdLst>
    <p:handoutMasterId r:id="rId62"/>
  </p:handoutMasterIdLst>
  <p:sldIdLst>
    <p:sldId id="258" r:id="rId2"/>
    <p:sldId id="257" r:id="rId3"/>
    <p:sldId id="335" r:id="rId4"/>
    <p:sldId id="554" r:id="rId5"/>
    <p:sldId id="555" r:id="rId6"/>
    <p:sldId id="340" r:id="rId7"/>
    <p:sldId id="394" r:id="rId8"/>
    <p:sldId id="400" r:id="rId9"/>
    <p:sldId id="399" r:id="rId10"/>
    <p:sldId id="396" r:id="rId11"/>
    <p:sldId id="417" r:id="rId12"/>
    <p:sldId id="418" r:id="rId13"/>
    <p:sldId id="499" r:id="rId14"/>
    <p:sldId id="500" r:id="rId15"/>
    <p:sldId id="422" r:id="rId16"/>
    <p:sldId id="425" r:id="rId17"/>
    <p:sldId id="501" r:id="rId18"/>
    <p:sldId id="502" r:id="rId19"/>
    <p:sldId id="407" r:id="rId20"/>
    <p:sldId id="408" r:id="rId21"/>
    <p:sldId id="513" r:id="rId22"/>
    <p:sldId id="514" r:id="rId23"/>
    <p:sldId id="398" r:id="rId24"/>
    <p:sldId id="395" r:id="rId25"/>
    <p:sldId id="401" r:id="rId26"/>
    <p:sldId id="427" r:id="rId27"/>
    <p:sldId id="402" r:id="rId28"/>
    <p:sldId id="512" r:id="rId29"/>
    <p:sldId id="403" r:id="rId30"/>
    <p:sldId id="404" r:id="rId31"/>
    <p:sldId id="498" r:id="rId32"/>
    <p:sldId id="405" r:id="rId33"/>
    <p:sldId id="406" r:id="rId34"/>
    <p:sldId id="510" r:id="rId35"/>
    <p:sldId id="509" r:id="rId36"/>
    <p:sldId id="511" r:id="rId37"/>
    <p:sldId id="409" r:id="rId38"/>
    <p:sldId id="410" r:id="rId39"/>
    <p:sldId id="504" r:id="rId40"/>
    <p:sldId id="506" r:id="rId41"/>
    <p:sldId id="411" r:id="rId42"/>
    <p:sldId id="415" r:id="rId43"/>
    <p:sldId id="416" r:id="rId44"/>
    <p:sldId id="495" r:id="rId45"/>
    <p:sldId id="496" r:id="rId46"/>
    <p:sldId id="497" r:id="rId47"/>
    <p:sldId id="545" r:id="rId48"/>
    <p:sldId id="546" r:id="rId49"/>
    <p:sldId id="549" r:id="rId50"/>
    <p:sldId id="550" r:id="rId51"/>
    <p:sldId id="551" r:id="rId52"/>
    <p:sldId id="556" r:id="rId53"/>
    <p:sldId id="557" r:id="rId54"/>
    <p:sldId id="547" r:id="rId55"/>
    <p:sldId id="553" r:id="rId56"/>
    <p:sldId id="552" r:id="rId57"/>
    <p:sldId id="271" r:id="rId58"/>
    <p:sldId id="272" r:id="rId59"/>
    <p:sldId id="390" r:id="rId6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1">
          <p15:clr>
            <a:srgbClr val="A4A3A4"/>
          </p15:clr>
        </p15:guide>
        <p15:guide id="2" orient="horz" pos="1204">
          <p15:clr>
            <a:srgbClr val="A4A3A4"/>
          </p15:clr>
        </p15:guide>
        <p15:guide id="3" pos="2880">
          <p15:clr>
            <a:srgbClr val="A4A3A4"/>
          </p15:clr>
        </p15:guide>
        <p15:guide id="4" pos="384">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phanie Krieger" initials="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94" autoAdjust="0"/>
    <p:restoredTop sz="93148" autoAdjust="0"/>
  </p:normalViewPr>
  <p:slideViewPr>
    <p:cSldViewPr>
      <p:cViewPr varScale="1">
        <p:scale>
          <a:sx n="102" d="100"/>
          <a:sy n="102" d="100"/>
        </p:scale>
        <p:origin x="816" y="184"/>
      </p:cViewPr>
      <p:guideLst>
        <p:guide orient="horz" pos="2681"/>
        <p:guide orient="horz" pos="1204"/>
        <p:guide pos="2880"/>
        <p:guide pos="384"/>
      </p:guideLst>
    </p:cSldViewPr>
  </p:slideViewPr>
  <p:outlineViewPr>
    <p:cViewPr>
      <p:scale>
        <a:sx n="33" d="100"/>
        <a:sy n="33" d="100"/>
      </p:scale>
      <p:origin x="0" y="5250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8" d="100"/>
          <a:sy n="58" d="100"/>
        </p:scale>
        <p:origin x="-2669" y="-7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3F6FF6FD-3CE7-44F8-A0CF-CEF1322301BB}" type="datetimeFigureOut">
              <a:rPr lang="en-US" smtClean="0"/>
              <a:t>11/22/21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B78A555D-8709-477D-AE0D-C4215DF98736}" type="slidenum">
              <a:rPr lang="en-US" smtClean="0"/>
              <a:t>‹#›</a:t>
            </a:fld>
            <a:endParaRPr lang="en-US"/>
          </a:p>
        </p:txBody>
      </p:sp>
    </p:spTree>
    <p:extLst>
      <p:ext uri="{BB962C8B-B14F-4D97-AF65-F5344CB8AC3E}">
        <p14:creationId xmlns:p14="http://schemas.microsoft.com/office/powerpoint/2010/main" val="5425787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7F169DD7-0ACB-47B1-BB87-4E1044187E44}" type="datetimeFigureOut">
              <a:rPr lang="en-US" smtClean="0"/>
              <a:t>11/22/21</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DDF3D7E-3B35-4228-B8F6-ADD7A76DFE8D}" type="slidenum">
              <a:rPr lang="en-US" smtClean="0"/>
              <a:t>‹#›</a:t>
            </a:fld>
            <a:endParaRPr lang="en-US"/>
          </a:p>
        </p:txBody>
      </p:sp>
    </p:spTree>
    <p:extLst>
      <p:ext uri="{BB962C8B-B14F-4D97-AF65-F5344CB8AC3E}">
        <p14:creationId xmlns:p14="http://schemas.microsoft.com/office/powerpoint/2010/main" val="39270826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DDF3D7E-3B35-4228-B8F6-ADD7A76DFE8D}" type="slidenum">
              <a:rPr lang="en-US" smtClean="0"/>
              <a:t>49</a:t>
            </a:fld>
            <a:endParaRPr lang="en-US"/>
          </a:p>
        </p:txBody>
      </p:sp>
    </p:spTree>
    <p:extLst>
      <p:ext uri="{BB962C8B-B14F-4D97-AF65-F5344CB8AC3E}">
        <p14:creationId xmlns:p14="http://schemas.microsoft.com/office/powerpoint/2010/main" val="319755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ADC4C0-6E31-3C46-911B-326CDF58FA7E}" type="datetime1">
              <a:t>11/22/21</a:t>
            </a:fld>
            <a:endParaRPr lang="en-US"/>
          </a:p>
        </p:txBody>
      </p:sp>
      <p:sp>
        <p:nvSpPr>
          <p:cNvPr id="5" name="Footer Placeholder 4"/>
          <p:cNvSpPr>
            <a:spLocks noGrp="1"/>
          </p:cNvSpPr>
          <p:nvPr>
            <p:ph type="ftr" sz="quarter" idx="11"/>
          </p:nvPr>
        </p:nvSpPr>
        <p:spPr>
          <a:xfrm>
            <a:off x="5867400" y="5486400"/>
            <a:ext cx="2895600" cy="762000"/>
          </a:xfrm>
        </p:spPr>
        <p:txBody>
          <a:bodyPr anchor="t" anchorCtr="0"/>
          <a:lstStyle>
            <a:lvl1pPr algn="r">
              <a:defRPr cap="all" baseline="0">
                <a:solidFill>
                  <a:schemeClr val="tx1"/>
                </a:solidFill>
              </a:defRPr>
            </a:lvl1pPr>
          </a:lstStyle>
          <a:p>
            <a:r>
              <a:rPr lang="en-US"/>
              <a:t>Suzan Verberne 2021</a:t>
            </a:r>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lvl="0"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52D9B57A-413F-4497-9CED-33400418B658}" type="slidenum">
              <a:rPr lang="en-US" smtClean="0"/>
              <a:t>‹#›</a:t>
            </a:fld>
            <a:endParaRPr lang="en-US"/>
          </a:p>
        </p:txBody>
      </p:sp>
      <p:sp>
        <p:nvSpPr>
          <p:cNvPr id="11" name="Rectangle 10"/>
          <p:cNvSpPr/>
          <p:nvPr/>
        </p:nvSpPr>
        <p:spPr>
          <a:xfrm>
            <a:off x="541822" y="4559276"/>
            <a:ext cx="6755166" cy="66436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lvl="0"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GB" noProof="0" dirty="0"/>
              <a:t>Click to edit Master title style</a:t>
            </a:r>
          </a:p>
        </p:txBody>
      </p:sp>
      <p:sp>
        <p:nvSpPr>
          <p:cNvPr id="15" name="Rectangle 14"/>
          <p:cNvSpPr/>
          <p:nvPr userDrawn="1"/>
        </p:nvSpPr>
        <p:spPr>
          <a:xfrm>
            <a:off x="536125" y="3148493"/>
            <a:ext cx="6766560" cy="2077720"/>
          </a:xfrm>
          <a:prstGeom prst="rect">
            <a:avLst/>
          </a:prstGeom>
          <a:noFill/>
          <a:ln w="28575" cmpd="sng">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66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15C15-683A-DA48-BDA2-9C7E82C97DA4}" type="datetime1">
              <a:t>11/22/21</a:t>
            </a:fld>
            <a:endParaRPr lang="en-US"/>
          </a:p>
        </p:txBody>
      </p:sp>
      <p:sp>
        <p:nvSpPr>
          <p:cNvPr id="3" name="Footer Placeholder 2"/>
          <p:cNvSpPr>
            <a:spLocks noGrp="1"/>
          </p:cNvSpPr>
          <p:nvPr>
            <p:ph type="ftr" sz="quarter" idx="11"/>
          </p:nvPr>
        </p:nvSpPr>
        <p:spPr/>
        <p:txBody>
          <a:bodyPr/>
          <a:lstStyle/>
          <a:p>
            <a:r>
              <a:rPr lang="en-US" dirty="0"/>
              <a:t>Suzan Verberne 2021</a:t>
            </a:r>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0" y="685800"/>
            <a:ext cx="4572000" cy="5257802"/>
          </a:xfrm>
        </p:spPr>
        <p:txBody>
          <a:bodyPr/>
          <a:lstStyle>
            <a:lvl1pPr>
              <a:defRPr sz="22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6046587-BFBA-164A-818D-99D5A21AC7CA}" type="datetime1">
              <a:t>11/22/21</a:t>
            </a:fld>
            <a:endParaRPr lang="en-US"/>
          </a:p>
        </p:txBody>
      </p:sp>
      <p:sp>
        <p:nvSpPr>
          <p:cNvPr id="6" name="Footer Placeholder 5"/>
          <p:cNvSpPr>
            <a:spLocks noGrp="1"/>
          </p:cNvSpPr>
          <p:nvPr>
            <p:ph type="ftr" sz="quarter" idx="11"/>
          </p:nvPr>
        </p:nvSpPr>
        <p:spPr/>
        <p:txBody>
          <a:bodyPr/>
          <a:lstStyle/>
          <a:p>
            <a:r>
              <a:rPr lang="en-US" dirty="0"/>
              <a:t>Suzan Verberne 2021</a:t>
            </a:r>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200" b="1">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85800" y="621437"/>
            <a:ext cx="7772400" cy="4331564"/>
          </a:xfrm>
          <a:solidFill>
            <a:schemeClr val="bg1">
              <a:lumMod val="95000"/>
            </a:schemeClr>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A3DF9F76-748A-824B-B95B-A023155C774C}" type="datetime1">
              <a:t>11/22/21</a:t>
            </a:fld>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Suzan Verberne 2021</a:t>
            </a:r>
          </a:p>
        </p:txBody>
      </p:sp>
      <p:sp>
        <p:nvSpPr>
          <p:cNvPr id="13" name="Rectangle 12"/>
          <p:cNvSpPr/>
          <p:nvPr/>
        </p:nvSpPr>
        <p:spPr>
          <a:xfrm>
            <a:off x="914400" y="5638800"/>
            <a:ext cx="7328514" cy="45169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5105400"/>
            <a:ext cx="7328514" cy="523043"/>
          </a:xfrm>
        </p:spPr>
        <p:txBody>
          <a:bodyPr anchor="ctr" anchorCtr="0">
            <a:normAutofit/>
          </a:bodyPr>
          <a:lstStyle>
            <a:lvl1pPr algn="ctr">
              <a:defRPr sz="2200" b="1">
                <a:solidFill>
                  <a:schemeClr val="accent1">
                    <a:lumMod val="75000"/>
                  </a:schemeClr>
                </a:solidFill>
              </a:defRPr>
            </a:lvl1pPr>
          </a:lstStyle>
          <a:p>
            <a:r>
              <a:rPr lang="en-US" dirty="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15" name="Rectangle 14"/>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6" name="Rectangle 15"/>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5824" y="3962400"/>
            <a:ext cx="3707166" cy="22860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33400" y="1911350"/>
            <a:ext cx="8077200" cy="1898650"/>
          </a:xfrm>
        </p:spPr>
        <p:txBody>
          <a:bodyPr/>
          <a:lstStyle>
            <a:lvl1pPr marL="228600" indent="-228600">
              <a:buFont typeface="Wingdings" pitchFamily="2" charset="2"/>
              <a:buChar char="Ø"/>
              <a:defRPr sz="2200">
                <a:solidFill>
                  <a:schemeClr val="tx1"/>
                </a:solidFill>
              </a:defRPr>
            </a:lvl1pPr>
            <a:lvl2pPr marL="457200" indent="-228600">
              <a:buFont typeface="Wingdings" pitchFamily="2" charset="2"/>
              <a:buChar char="Ø"/>
              <a:defRPr>
                <a:solidFill>
                  <a:schemeClr val="tx1"/>
                </a:solidFill>
              </a:defRPr>
            </a:lvl2pPr>
            <a:lvl3pPr marL="685800" indent="-228600">
              <a:buFont typeface="Wingdings" pitchFamily="2" charset="2"/>
              <a:buChar char="Ø"/>
              <a:defRPr>
                <a:solidFill>
                  <a:schemeClr val="tx1"/>
                </a:solidFill>
              </a:defRPr>
            </a:lvl3pPr>
            <a:lvl4pPr marL="914400" indent="-228600">
              <a:buFont typeface="Wingdings" pitchFamily="2" charset="2"/>
              <a:buChar char="Ø"/>
              <a:defRPr>
                <a:solidFill>
                  <a:schemeClr val="tx1"/>
                </a:solidFill>
              </a:defRPr>
            </a:lvl4pPr>
            <a:lvl5pPr marL="1143000" indent="-228600">
              <a:buFont typeface="Wingdings" pitchFamily="2" charset="2"/>
              <a:buChar char="Ø"/>
              <a:defRPr>
                <a:solidFill>
                  <a:schemeClr val="tx1"/>
                </a:solidFill>
              </a:defRPr>
            </a:lvl5pPr>
            <a:lvl6pPr marL="1371600" indent="-228600">
              <a:buFont typeface="Wingdings" pitchFamily="2" charset="2"/>
              <a:buChar char="Ø"/>
              <a:defRPr sz="1600">
                <a:solidFill>
                  <a:schemeClr val="tx1">
                    <a:lumMod val="75000"/>
                    <a:lumOff val="25000"/>
                  </a:schemeClr>
                </a:solidFill>
              </a:defRPr>
            </a:lvl6pPr>
            <a:lvl7pPr marL="1600200" indent="-228600">
              <a:buClr>
                <a:schemeClr val="accent1"/>
              </a:buClr>
              <a:buFont typeface="Wingdings" pitchFamily="2" charset="2"/>
              <a:buChar char="Ø"/>
              <a:defRPr sz="1600">
                <a:solidFill>
                  <a:schemeClr val="tx1">
                    <a:lumMod val="75000"/>
                    <a:lumOff val="25000"/>
                  </a:schemeClr>
                </a:solidFill>
              </a:defRPr>
            </a:lvl7pPr>
            <a:lvl8pPr marL="1828800" indent="-228600">
              <a:buClr>
                <a:schemeClr val="accent1"/>
              </a:buClr>
              <a:buFont typeface="Wingdings" pitchFamily="2" charset="2"/>
              <a:buChar char="Ø"/>
              <a:defRPr sz="1600">
                <a:solidFill>
                  <a:schemeClr val="tx1">
                    <a:lumMod val="75000"/>
                    <a:lumOff val="25000"/>
                  </a:schemeClr>
                </a:solidFill>
              </a:defRPr>
            </a:lvl8pPr>
            <a:lvl9pPr marL="2057400" indent="-228600">
              <a:buClr>
                <a:schemeClr val="accent1"/>
              </a:buClr>
              <a:buFont typeface="Wingdings" pitchFamily="2" charset="2"/>
              <a:buChar char="Ø"/>
              <a:defRPr sz="1600" baseline="0">
                <a:solidFill>
                  <a:schemeClr val="tx1">
                    <a:lumMod val="75000"/>
                    <a:lumOff val="2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94F9D5F-CDE4-8C4A-89A3-9B8486EE9A20}" type="datetime1">
              <a:t>11/22/21</a:t>
            </a:fld>
            <a:endParaRPr lang="en-US"/>
          </a:p>
        </p:txBody>
      </p:sp>
      <p:sp>
        <p:nvSpPr>
          <p:cNvPr id="5" name="Footer Placeholder 4"/>
          <p:cNvSpPr>
            <a:spLocks noGrp="1"/>
          </p:cNvSpPr>
          <p:nvPr>
            <p:ph type="ftr" sz="quarter" idx="11"/>
          </p:nvPr>
        </p:nvSpPr>
        <p:spPr/>
        <p:txBody>
          <a:bodyPr/>
          <a:lstStyle/>
          <a:p>
            <a:r>
              <a:rPr lang="en-US" dirty="0"/>
              <a:t>Suzan Verberne 2021</a:t>
            </a:r>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
        <p:nvSpPr>
          <p:cNvPr id="10" name="Content Placeholder 9"/>
          <p:cNvSpPr>
            <a:spLocks noGrp="1"/>
          </p:cNvSpPr>
          <p:nvPr>
            <p:ph sz="quarter" idx="14"/>
          </p:nvPr>
        </p:nvSpPr>
        <p:spPr>
          <a:xfrm>
            <a:off x="4495800" y="4038600"/>
            <a:ext cx="4114800" cy="2133600"/>
          </a:xfrm>
        </p:spPr>
        <p:txBody>
          <a:bodyPr/>
          <a:lstStyle>
            <a:lvl1pPr marL="0" indent="0">
              <a:spcBef>
                <a:spcPts val="0"/>
              </a:spcBef>
              <a:buFontTx/>
              <a:buNone/>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2" name="Picture Placeholder 11"/>
          <p:cNvSpPr>
            <a:spLocks noGrp="1"/>
          </p:cNvSpPr>
          <p:nvPr>
            <p:ph type="pic" sz="quarter" idx="15" hasCustomPrompt="1"/>
          </p:nvPr>
        </p:nvSpPr>
        <p:spPr>
          <a:xfrm>
            <a:off x="727257" y="4076700"/>
            <a:ext cx="3464300" cy="2057400"/>
          </a:xfr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dirty="0">
                <a:solidFill>
                  <a:schemeClr val="tx1"/>
                </a:solidFill>
              </a:defRPr>
            </a:lvl1pPr>
          </a:lstStyle>
          <a:p>
            <a:pPr marL="0" lvl="0" algn="ctr"/>
            <a:r>
              <a:rPr lang="en-US" dirty="0"/>
              <a:t>Click to add picture</a:t>
            </a:r>
          </a:p>
        </p:txBody>
      </p:sp>
    </p:spTree>
    <p:extLst>
      <p:ext uri="{BB962C8B-B14F-4D97-AF65-F5344CB8AC3E}">
        <p14:creationId xmlns:p14="http://schemas.microsoft.com/office/powerpoint/2010/main" val="1338417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with Caption">
    <p:spTree>
      <p:nvGrpSpPr>
        <p:cNvPr id="1" name=""/>
        <p:cNvGrpSpPr/>
        <p:nvPr/>
      </p:nvGrpSpPr>
      <p:grpSpPr>
        <a:xfrm>
          <a:off x="0" y="0"/>
          <a:ext cx="0" cy="0"/>
          <a:chOff x="0" y="0"/>
          <a:chExt cx="0" cy="0"/>
        </a:xfrm>
      </p:grpSpPr>
      <p:sp>
        <p:nvSpPr>
          <p:cNvPr id="8" name="Rectangle 7"/>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A0029F-45A5-0D47-8D4B-7C8F80D492D3}" type="datetime1">
              <a:t>11/22/21</a:t>
            </a:fld>
            <a:endParaRPr lang="en-US"/>
          </a:p>
        </p:txBody>
      </p:sp>
      <p:sp>
        <p:nvSpPr>
          <p:cNvPr id="4" name="Footer Placeholder 3"/>
          <p:cNvSpPr>
            <a:spLocks noGrp="1"/>
          </p:cNvSpPr>
          <p:nvPr>
            <p:ph type="ftr" sz="quarter" idx="11"/>
          </p:nvPr>
        </p:nvSpPr>
        <p:spPr/>
        <p:txBody>
          <a:bodyPr/>
          <a:lstStyle/>
          <a:p>
            <a:r>
              <a:rPr lang="en-US" dirty="0"/>
              <a:t>Suzan Verberne 2021</a:t>
            </a:r>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
        <p:nvSpPr>
          <p:cNvPr id="7" name="Media Placeholder 6"/>
          <p:cNvSpPr>
            <a:spLocks noGrp="1"/>
          </p:cNvSpPr>
          <p:nvPr>
            <p:ph type="media" sz="quarter" idx="13" hasCustomPrompt="1"/>
          </p:nvPr>
        </p:nvSpPr>
        <p:spPr>
          <a:xfrm>
            <a:off x="457200" y="1752601"/>
            <a:ext cx="8229600" cy="3657600"/>
          </a:xfrm>
          <a:solidFill>
            <a:schemeClr val="bg1">
              <a:lumMod val="85000"/>
            </a:schemeClr>
          </a:solidFill>
        </p:spPr>
        <p:txBody>
          <a:bodyPr/>
          <a:lstStyle>
            <a:lvl1pPr>
              <a:defRPr baseline="0"/>
            </a:lvl1pPr>
          </a:lstStyle>
          <a:p>
            <a:r>
              <a:rPr lang="en-US" dirty="0"/>
              <a:t>Click to add media file</a:t>
            </a:r>
          </a:p>
        </p:txBody>
      </p:sp>
      <p:sp>
        <p:nvSpPr>
          <p:cNvPr id="9" name="Text Placeholder 8"/>
          <p:cNvSpPr>
            <a:spLocks noGrp="1"/>
          </p:cNvSpPr>
          <p:nvPr>
            <p:ph type="body" sz="quarter" idx="14" hasCustomPrompt="1"/>
          </p:nvPr>
        </p:nvSpPr>
        <p:spPr>
          <a:xfrm>
            <a:off x="457200" y="5486400"/>
            <a:ext cx="8229600" cy="533400"/>
          </a:xfrm>
        </p:spPr>
        <p:txBody>
          <a:bodyPr>
            <a:noAutofit/>
          </a:bodyPr>
          <a:lstStyle>
            <a:lvl1pPr marL="0" indent="0">
              <a:buNone/>
              <a:defRPr sz="2400" baseline="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add video caption</a:t>
            </a:r>
          </a:p>
        </p:txBody>
      </p:sp>
    </p:spTree>
    <p:extLst>
      <p:ext uri="{BB962C8B-B14F-4D97-AF65-F5344CB8AC3E}">
        <p14:creationId xmlns:p14="http://schemas.microsoft.com/office/powerpoint/2010/main" val="988597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bout U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B95929-E923-E547-BED5-54F497402CD9}" type="datetime1">
              <a:t>11/22/21</a:t>
            </a:fld>
            <a:endParaRPr lang="en-US"/>
          </a:p>
        </p:txBody>
      </p:sp>
      <p:sp>
        <p:nvSpPr>
          <p:cNvPr id="3" name="Footer Placeholder 2"/>
          <p:cNvSpPr>
            <a:spLocks noGrp="1"/>
          </p:cNvSpPr>
          <p:nvPr>
            <p:ph type="ftr" sz="quarter" idx="11"/>
          </p:nvPr>
        </p:nvSpPr>
        <p:spPr/>
        <p:txBody>
          <a:bodyPr/>
          <a:lstStyle/>
          <a:p>
            <a:r>
              <a:rPr lang="en-US" dirty="0"/>
              <a:t>Suzan Verberne 2021</a:t>
            </a:r>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
        <p:nvSpPr>
          <p:cNvPr id="10" name="Text Placeholder 9"/>
          <p:cNvSpPr>
            <a:spLocks noGrp="1"/>
          </p:cNvSpPr>
          <p:nvPr>
            <p:ph type="body" sz="quarter" idx="14"/>
          </p:nvPr>
        </p:nvSpPr>
        <p:spPr>
          <a:xfrm>
            <a:off x="563880" y="304800"/>
            <a:ext cx="4846320" cy="381000"/>
          </a:xfrm>
        </p:spPr>
        <p:txBody>
          <a:bodyPr bIns="0" anchor="b" anchorCtr="0">
            <a:noAutofit/>
          </a:bodyPr>
          <a:lstStyle>
            <a:lvl1pPr marL="0" indent="0">
              <a:buNone/>
              <a:defRPr sz="2400" b="1" cap="all" baseline="0"/>
            </a:lvl1pPr>
            <a:lvl2pPr marL="228600" indent="0">
              <a:buNone/>
              <a:defRPr sz="2400" b="1"/>
            </a:lvl2pPr>
            <a:lvl3pPr marL="457200" indent="0">
              <a:buNone/>
              <a:defRPr sz="2400" b="1"/>
            </a:lvl3pPr>
            <a:lvl4pPr marL="685800" indent="0">
              <a:buNone/>
              <a:defRPr sz="2400" b="1"/>
            </a:lvl4pPr>
            <a:lvl5pPr marL="914400" indent="0">
              <a:buNone/>
              <a:defRPr sz="2400" b="1"/>
            </a:lvl5pPr>
          </a:lstStyle>
          <a:p>
            <a:pPr lvl="0"/>
            <a:r>
              <a:rPr lang="en-US" dirty="0"/>
              <a:t>Click to edit Master text styles</a:t>
            </a:r>
          </a:p>
        </p:txBody>
      </p:sp>
      <p:sp>
        <p:nvSpPr>
          <p:cNvPr id="13" name="Text Placeholder 12"/>
          <p:cNvSpPr>
            <a:spLocks noGrp="1"/>
          </p:cNvSpPr>
          <p:nvPr>
            <p:ph type="body" sz="quarter" idx="15"/>
          </p:nvPr>
        </p:nvSpPr>
        <p:spPr>
          <a:xfrm>
            <a:off x="563880" y="701040"/>
            <a:ext cx="4846320" cy="685800"/>
          </a:xfrm>
        </p:spPr>
        <p:txBody>
          <a:bodyPr tIns="0">
            <a:noAutofit/>
          </a:bodyPr>
          <a:lstStyle>
            <a:lvl1pPr marL="0" indent="0">
              <a:spcBef>
                <a:spcPts val="0"/>
              </a:spcBef>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Click to edit Master text styles</a:t>
            </a:r>
          </a:p>
        </p:txBody>
      </p:sp>
      <p:sp>
        <p:nvSpPr>
          <p:cNvPr id="15" name="Picture Placeholder 14"/>
          <p:cNvSpPr>
            <a:spLocks noGrp="1"/>
          </p:cNvSpPr>
          <p:nvPr>
            <p:ph type="pic" sz="quarter" idx="16" hasCustomPrompt="1"/>
          </p:nvPr>
        </p:nvSpPr>
        <p:spPr>
          <a:xfrm>
            <a:off x="5867400" y="533400"/>
            <a:ext cx="2438400" cy="2031326"/>
          </a:xfrm>
          <a:ln>
            <a:solidFill>
              <a:schemeClr val="bg1"/>
            </a:solidFill>
          </a:ln>
        </p:spPr>
        <p:txBody>
          <a:bodyPr tIns="91440"/>
          <a:lstStyle>
            <a:lvl1pPr marL="0" indent="0" algn="ctr">
              <a:buFontTx/>
              <a:buNone/>
              <a:defRPr baseline="0"/>
            </a:lvl1pPr>
          </a:lstStyle>
          <a:p>
            <a:r>
              <a:rPr lang="en-US" dirty="0"/>
              <a:t>[Click to insert Logo / Brand Image]</a:t>
            </a:r>
          </a:p>
        </p:txBody>
      </p:sp>
      <p:sp>
        <p:nvSpPr>
          <p:cNvPr id="17" name="Text Placeholder 16"/>
          <p:cNvSpPr>
            <a:spLocks noGrp="1"/>
          </p:cNvSpPr>
          <p:nvPr>
            <p:ph type="body" sz="quarter" idx="17" hasCustomPrompt="1"/>
          </p:nvPr>
        </p:nvSpPr>
        <p:spPr>
          <a:xfrm>
            <a:off x="3581400" y="2819401"/>
            <a:ext cx="5257800" cy="3505199"/>
          </a:xfrm>
        </p:spPr>
        <p:txBody>
          <a:bodyPr>
            <a:normAutofit/>
          </a:bodyPr>
          <a:lstStyle>
            <a:lvl1pPr>
              <a:defRPr sz="1800" baseline="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stStyle>
          <a:p>
            <a:pPr lvl="0"/>
            <a:r>
              <a:rPr lang="en-US" dirty="0"/>
              <a:t>[insert your bio or company information]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3" hasCustomPrompt="1"/>
          </p:nvPr>
        </p:nvSpPr>
        <p:spPr>
          <a:xfrm>
            <a:off x="676690" y="1642472"/>
            <a:ext cx="2483254" cy="3234328"/>
          </a:xfrm>
          <a:ln w="228600" cap="sq" cmpd="sng">
            <a:noFill/>
            <a:miter lim="800000"/>
          </a:ln>
        </p:spPr>
        <p:txBody>
          <a:bodyPr tIns="274320"/>
          <a:lstStyle>
            <a:lvl1pPr marL="0" indent="0" algn="ctr">
              <a:buFontTx/>
              <a:buNone/>
              <a:defRPr/>
            </a:lvl1pPr>
          </a:lstStyle>
          <a:p>
            <a:r>
              <a:rPr lang="en-US" dirty="0"/>
              <a:t>[Click icon to insert photo]</a:t>
            </a:r>
          </a:p>
        </p:txBody>
      </p:sp>
    </p:spTree>
    <p:extLst>
      <p:ext uri="{BB962C8B-B14F-4D97-AF65-F5344CB8AC3E}">
        <p14:creationId xmlns:p14="http://schemas.microsoft.com/office/powerpoint/2010/main" val="1945366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pening 1 zonder opsomm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inhoud 2"/>
          <p:cNvSpPr>
            <a:spLocks noGrp="1"/>
          </p:cNvSpPr>
          <p:nvPr>
            <p:ph idx="1"/>
          </p:nvPr>
        </p:nvSpPr>
        <p:spPr/>
        <p:txBody>
          <a:bodyPr/>
          <a:lstStyle>
            <a:lvl1pPr marL="0" indent="0">
              <a:buNone/>
              <a:defRPr sz="1800">
                <a:latin typeface="Arial"/>
                <a:cs typeface="Arial"/>
              </a:defRPr>
            </a:lvl1pPr>
            <a:lvl2pPr marL="0" indent="0">
              <a:buFont typeface="Arial"/>
              <a:buNone/>
              <a:defRPr sz="1800">
                <a:solidFill>
                  <a:srgbClr val="FFFFFF"/>
                </a:solidFill>
                <a:latin typeface="Arial"/>
                <a:cs typeface="Arial"/>
              </a:defRPr>
            </a:lvl2pPr>
            <a:lvl3pPr marL="0" indent="0">
              <a:buFont typeface="Arial"/>
              <a:buNone/>
              <a:defRPr sz="1800">
                <a:solidFill>
                  <a:srgbClr val="FFFFFF"/>
                </a:solidFill>
                <a:latin typeface="Arial"/>
                <a:cs typeface="Arial"/>
              </a:defRPr>
            </a:lvl3pPr>
            <a:lvl4pPr marL="0" indent="0">
              <a:buFont typeface="Arial"/>
              <a:buNone/>
              <a:defRPr sz="1800">
                <a:solidFill>
                  <a:srgbClr val="FFFFFF"/>
                </a:solidFill>
                <a:latin typeface="Arial"/>
                <a:cs typeface="Arial"/>
              </a:defRPr>
            </a:lvl4pPr>
            <a:lvl5pPr marL="0" indent="0">
              <a:buFont typeface="Arial"/>
              <a:buNone/>
              <a:defRPr sz="1800">
                <a:solidFill>
                  <a:srgbClr val="FFFFFF"/>
                </a:solidFill>
                <a:latin typeface="Arial"/>
                <a:cs typeface="Aria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41112988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6" name="Tijdelijke aanduiding voor inhoud 2"/>
          <p:cNvSpPr>
            <a:spLocks noGrp="1"/>
          </p:cNvSpPr>
          <p:nvPr>
            <p:ph sz="half" idx="1"/>
          </p:nvPr>
        </p:nvSpPr>
        <p:spPr>
          <a:xfrm>
            <a:off x="632892" y="1265213"/>
            <a:ext cx="3797338" cy="4301724"/>
          </a:xfrm>
        </p:spPr>
        <p:txBody>
          <a:bodyPr/>
          <a:lstStyle>
            <a:lvl1pPr>
              <a:defRPr sz="1800"/>
            </a:lvl1pPr>
            <a:lvl2pPr>
              <a:defRPr sz="1800"/>
            </a:lvl2pPr>
            <a:lvl3pPr>
              <a:defRPr sz="1500"/>
            </a:lvl3pPr>
            <a:lvl4pPr>
              <a:defRPr sz="1500"/>
            </a:lvl4pPr>
            <a:lvl5pPr>
              <a:defRPr sz="15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ijdelijke aanduiding voor inhoud 3"/>
          <p:cNvSpPr>
            <a:spLocks noGrp="1"/>
          </p:cNvSpPr>
          <p:nvPr>
            <p:ph sz="half" idx="2"/>
          </p:nvPr>
        </p:nvSpPr>
        <p:spPr>
          <a:xfrm>
            <a:off x="4683387" y="1265213"/>
            <a:ext cx="3797338" cy="4301724"/>
          </a:xfrm>
        </p:spPr>
        <p:txBody>
          <a:bodyPr/>
          <a:lstStyle>
            <a:lvl1pPr>
              <a:defRPr sz="1800"/>
            </a:lvl1pPr>
            <a:lvl2pPr>
              <a:defRPr sz="1800"/>
            </a:lvl2pPr>
            <a:lvl3pPr>
              <a:defRPr sz="1500"/>
            </a:lvl3pPr>
            <a:lvl4pPr>
              <a:defRPr sz="1500"/>
            </a:lvl4pPr>
            <a:lvl5pPr>
              <a:defRPr sz="15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dianummer 5"/>
          <p:cNvSpPr>
            <a:spLocks noGrp="1"/>
          </p:cNvSpPr>
          <p:nvPr>
            <p:ph type="sldNum" sz="quarter" idx="10"/>
          </p:nvPr>
        </p:nvSpPr>
        <p:spPr/>
        <p:txBody>
          <a:bodyPr/>
          <a:lstStyle>
            <a:lvl1pPr>
              <a:defRPr/>
            </a:lvl1pPr>
          </a:lstStyle>
          <a:p>
            <a:pPr>
              <a:defRPr/>
            </a:pPr>
            <a:fld id="{C2CA496A-0C7F-48C1-863E-B2B1606F9D04}" type="slidenum">
              <a:rPr lang="nl-NL">
                <a:latin typeface="Arial"/>
              </a:rPr>
              <a:pPr>
                <a:defRPr/>
              </a:pPr>
              <a:t>‹#›</a:t>
            </a:fld>
            <a:endParaRPr lang="nl-NL" dirty="0">
              <a:latin typeface="Arial"/>
            </a:endParaRPr>
          </a:p>
        </p:txBody>
      </p:sp>
      <p:sp>
        <p:nvSpPr>
          <p:cNvPr id="8" name="Tijdelijke aanduiding voor voettekst 4"/>
          <p:cNvSpPr>
            <a:spLocks noGrp="1"/>
          </p:cNvSpPr>
          <p:nvPr>
            <p:ph type="ftr" sz="quarter" idx="11"/>
          </p:nvPr>
        </p:nvSpPr>
        <p:spPr/>
        <p:txBody>
          <a:bodyPr/>
          <a:lstStyle>
            <a:lvl1pPr>
              <a:defRPr/>
            </a:lvl1pPr>
          </a:lstStyle>
          <a:p>
            <a:pPr>
              <a:defRPr/>
            </a:pPr>
            <a:r>
              <a:rPr lang="nl-NL">
                <a:latin typeface="Arial"/>
              </a:rPr>
              <a:t>Suzan Verberne 2021</a:t>
            </a:r>
          </a:p>
        </p:txBody>
      </p:sp>
      <p:sp>
        <p:nvSpPr>
          <p:cNvPr id="9" name="Tijdelijke aanduiding voor datum 3"/>
          <p:cNvSpPr>
            <a:spLocks noGrp="1"/>
          </p:cNvSpPr>
          <p:nvPr>
            <p:ph type="dt" sz="half" idx="12"/>
          </p:nvPr>
        </p:nvSpPr>
        <p:spPr/>
        <p:txBody>
          <a:bodyPr/>
          <a:lstStyle>
            <a:lvl1pPr>
              <a:defRPr/>
            </a:lvl1pPr>
          </a:lstStyle>
          <a:p>
            <a:pPr>
              <a:defRPr/>
            </a:pPr>
            <a:fld id="{40603DD3-B3AD-2E4A-8674-ED815F6721A7}" type="datetime1">
              <a:t>11/22/21</a:t>
            </a:fld>
            <a:endParaRPr lang="nl-NL" dirty="0">
              <a:solidFill>
                <a:prstClr val="white"/>
              </a:solidFill>
              <a:latin typeface="Arial"/>
            </a:endParaRPr>
          </a:p>
        </p:txBody>
      </p:sp>
    </p:spTree>
    <p:extLst>
      <p:ext uri="{BB962C8B-B14F-4D97-AF65-F5344CB8AC3E}">
        <p14:creationId xmlns:p14="http://schemas.microsoft.com/office/powerpoint/2010/main" val="1141116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6" name="Tijdelijke aanduiding voor inhoud 2"/>
          <p:cNvSpPr>
            <a:spLocks noGrp="1"/>
          </p:cNvSpPr>
          <p:nvPr>
            <p:ph idx="1"/>
          </p:nvPr>
        </p:nvSpPr>
        <p:spPr>
          <a:xfrm>
            <a:off x="632890" y="1265213"/>
            <a:ext cx="7847833" cy="4301725"/>
          </a:xfrm>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1755238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6" name="Tijdelijke aanduiding voor inhoud 2"/>
          <p:cNvSpPr>
            <a:spLocks noGrp="1"/>
          </p:cNvSpPr>
          <p:nvPr>
            <p:ph idx="1"/>
          </p:nvPr>
        </p:nvSpPr>
        <p:spPr>
          <a:xfrm>
            <a:off x="632890" y="1265213"/>
            <a:ext cx="7847833" cy="43017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4" name="Tijdelijke aanduiding voor dianummer 5"/>
          <p:cNvSpPr>
            <a:spLocks noGrp="1"/>
          </p:cNvSpPr>
          <p:nvPr>
            <p:ph type="sldNum" sz="quarter" idx="10"/>
          </p:nvPr>
        </p:nvSpPr>
        <p:spPr/>
        <p:txBody>
          <a:bodyPr/>
          <a:lstStyle>
            <a:lvl1pPr>
              <a:defRPr/>
            </a:lvl1pPr>
          </a:lstStyle>
          <a:p>
            <a:pPr>
              <a:defRPr/>
            </a:pPr>
            <a:fld id="{4BCEFEAA-05AD-41CD-9FF4-95EB8D9C6211}" type="slidenum">
              <a:rPr lang="nl-NL">
                <a:latin typeface="Arial"/>
              </a:rPr>
              <a:pPr>
                <a:defRPr/>
              </a:pPr>
              <a:t>‹#›</a:t>
            </a:fld>
            <a:endParaRPr lang="nl-NL" dirty="0">
              <a:latin typeface="Arial"/>
            </a:endParaRPr>
          </a:p>
        </p:txBody>
      </p:sp>
      <p:sp>
        <p:nvSpPr>
          <p:cNvPr id="5" name="Tijdelijke aanduiding voor voettekst 4"/>
          <p:cNvSpPr>
            <a:spLocks noGrp="1"/>
          </p:cNvSpPr>
          <p:nvPr>
            <p:ph type="ftr" sz="quarter" idx="11"/>
          </p:nvPr>
        </p:nvSpPr>
        <p:spPr/>
        <p:txBody>
          <a:bodyPr/>
          <a:lstStyle>
            <a:lvl1pPr>
              <a:defRPr/>
            </a:lvl1pPr>
          </a:lstStyle>
          <a:p>
            <a:pPr>
              <a:defRPr/>
            </a:pPr>
            <a:r>
              <a:rPr lang="nl-NL">
                <a:latin typeface="Arial"/>
              </a:rPr>
              <a:t>Suzan Verberne 2021</a:t>
            </a:r>
          </a:p>
        </p:txBody>
      </p:sp>
      <p:sp>
        <p:nvSpPr>
          <p:cNvPr id="7" name="Tijdelijke aanduiding voor datum 3"/>
          <p:cNvSpPr>
            <a:spLocks noGrp="1"/>
          </p:cNvSpPr>
          <p:nvPr>
            <p:ph type="dt" sz="half" idx="12"/>
          </p:nvPr>
        </p:nvSpPr>
        <p:spPr/>
        <p:txBody>
          <a:bodyPr/>
          <a:lstStyle>
            <a:lvl1pPr>
              <a:defRPr/>
            </a:lvl1pPr>
          </a:lstStyle>
          <a:p>
            <a:pPr>
              <a:defRPr/>
            </a:pPr>
            <a:fld id="{07DBE62B-CE28-E24F-98E7-9048C39419F5}" type="datetime1">
              <a:t>11/22/21</a:t>
            </a:fld>
            <a:endParaRPr lang="nl-NL" dirty="0">
              <a:solidFill>
                <a:prstClr val="white"/>
              </a:solidFill>
              <a:latin typeface="Arial"/>
            </a:endParaRPr>
          </a:p>
        </p:txBody>
      </p:sp>
    </p:spTree>
    <p:extLst>
      <p:ext uri="{BB962C8B-B14F-4D97-AF65-F5344CB8AC3E}">
        <p14:creationId xmlns:p14="http://schemas.microsoft.com/office/powerpoint/2010/main" val="378083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userDrawn="1"/>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 Placeholder 3"/>
          <p:cNvSpPr>
            <a:spLocks noGrp="1"/>
          </p:cNvSpPr>
          <p:nvPr>
            <p:ph type="dt" sz="half" idx="10"/>
          </p:nvPr>
        </p:nvSpPr>
        <p:spPr/>
        <p:txBody>
          <a:bodyPr/>
          <a:lstStyle/>
          <a:p>
            <a:fld id="{AF91F266-CA36-B44B-BCC9-54EDFFB38F3A}" type="datetime1">
              <a:t>11/22/21</a:t>
            </a:fld>
            <a:endParaRPr lang="en-US"/>
          </a:p>
        </p:txBody>
      </p:sp>
      <p:sp>
        <p:nvSpPr>
          <p:cNvPr id="5" name="Footer Placeholder 4"/>
          <p:cNvSpPr>
            <a:spLocks noGrp="1"/>
          </p:cNvSpPr>
          <p:nvPr>
            <p:ph type="ftr" sz="quarter" idx="11"/>
          </p:nvPr>
        </p:nvSpPr>
        <p:spPr/>
        <p:txBody>
          <a:bodyPr/>
          <a:lstStyle/>
          <a:p>
            <a:r>
              <a:rPr lang="en-US" dirty="0"/>
              <a:t>Suzan Verberne 2021</a:t>
            </a:r>
          </a:p>
        </p:txBody>
      </p:sp>
      <p:sp>
        <p:nvSpPr>
          <p:cNvPr id="6" name="Slide Number Placeholder 5"/>
          <p:cNvSpPr>
            <a:spLocks noGrp="1"/>
          </p:cNvSpPr>
          <p:nvPr>
            <p:ph type="sldNum" sz="quarter" idx="12"/>
          </p:nvPr>
        </p:nvSpPr>
        <p:spPr/>
        <p:txBody>
          <a:bodyPr/>
          <a:lstStyle/>
          <a:p>
            <a:fld id="{586CAFB4-4EF8-46FE-AED1-5F1F018D3D0A}" type="slidenum">
              <a:rPr lang="en-US" smtClean="0"/>
              <a:t>‹#›</a:t>
            </a:fld>
            <a:endParaRPr lang="en-US"/>
          </a:p>
        </p:txBody>
      </p:sp>
    </p:spTree>
    <p:extLst>
      <p:ext uri="{BB962C8B-B14F-4D97-AF65-F5344CB8AC3E}">
        <p14:creationId xmlns:p14="http://schemas.microsoft.com/office/powerpoint/2010/main" val="11888331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ianummer 5"/>
          <p:cNvSpPr>
            <a:spLocks noGrp="1"/>
          </p:cNvSpPr>
          <p:nvPr>
            <p:ph type="sldNum" sz="quarter" idx="10"/>
          </p:nvPr>
        </p:nvSpPr>
        <p:spPr/>
        <p:txBody>
          <a:bodyPr/>
          <a:lstStyle>
            <a:lvl1pPr>
              <a:defRPr/>
            </a:lvl1pPr>
          </a:lstStyle>
          <a:p>
            <a:pPr>
              <a:defRPr/>
            </a:pPr>
            <a:fld id="{714A70B6-D591-EF43-9FDD-39BA7EB1BA39}" type="slidenum">
              <a:rPr lang="nl-NL"/>
              <a:pPr>
                <a:defRPr/>
              </a:pPr>
              <a:t>‹#›</a:t>
            </a:fld>
            <a:endParaRPr lang="nl-NL"/>
          </a:p>
        </p:txBody>
      </p:sp>
      <p:sp>
        <p:nvSpPr>
          <p:cNvPr id="4" name="Tijdelijke aanduiding voor voettekst 4"/>
          <p:cNvSpPr>
            <a:spLocks noGrp="1"/>
          </p:cNvSpPr>
          <p:nvPr>
            <p:ph type="ftr" sz="quarter" idx="11"/>
          </p:nvPr>
        </p:nvSpPr>
        <p:spPr/>
        <p:txBody>
          <a:bodyPr/>
          <a:lstStyle>
            <a:lvl1pPr>
              <a:defRPr/>
            </a:lvl1pPr>
          </a:lstStyle>
          <a:p>
            <a:pPr>
              <a:defRPr/>
            </a:pPr>
            <a:r>
              <a:rPr lang="nl-NL"/>
              <a:t>Suzan Verberne 2021</a:t>
            </a:r>
          </a:p>
        </p:txBody>
      </p:sp>
      <p:sp>
        <p:nvSpPr>
          <p:cNvPr id="5" name="Tijdelijke aanduiding voor datum 3"/>
          <p:cNvSpPr>
            <a:spLocks noGrp="1"/>
          </p:cNvSpPr>
          <p:nvPr>
            <p:ph type="dt" sz="half" idx="12"/>
          </p:nvPr>
        </p:nvSpPr>
        <p:spPr/>
        <p:txBody>
          <a:bodyPr/>
          <a:lstStyle>
            <a:lvl1pPr>
              <a:defRPr/>
            </a:lvl1pPr>
          </a:lstStyle>
          <a:p>
            <a:pPr>
              <a:defRPr/>
            </a:pPr>
            <a:fld id="{2F993E04-91F3-484F-8F5A-35B9CC414F44}" type="datetime1">
              <a:t>11/22/21</a:t>
            </a:fld>
            <a:endParaRPr lang="nl-NL"/>
          </a:p>
        </p:txBody>
      </p:sp>
    </p:spTree>
    <p:extLst>
      <p:ext uri="{BB962C8B-B14F-4D97-AF65-F5344CB8AC3E}">
        <p14:creationId xmlns:p14="http://schemas.microsoft.com/office/powerpoint/2010/main" val="937597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Marker">
    <p:spTree>
      <p:nvGrpSpPr>
        <p:cNvPr id="1" name=""/>
        <p:cNvGrpSpPr/>
        <p:nvPr/>
      </p:nvGrpSpPr>
      <p:grpSpPr>
        <a:xfrm>
          <a:off x="0" y="0"/>
          <a:ext cx="0" cy="0"/>
          <a:chOff x="0" y="0"/>
          <a:chExt cx="0" cy="0"/>
        </a:xfrm>
      </p:grpSpPr>
      <p:sp>
        <p:nvSpPr>
          <p:cNvPr id="10" name="Rectangle 9"/>
          <p:cNvSpPr/>
          <p:nvPr/>
        </p:nvSpPr>
        <p:spPr>
          <a:xfrm>
            <a:off x="533400" y="278166"/>
            <a:ext cx="833628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2" name="Rectangle 11"/>
          <p:cNvSpPr/>
          <p:nvPr/>
        </p:nvSpPr>
        <p:spPr>
          <a:xfrm>
            <a:off x="625467" y="372862"/>
            <a:ext cx="8127916"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8174" y="408372"/>
            <a:ext cx="6778625" cy="1039427"/>
          </a:xfrm>
        </p:spPr>
        <p:txBody>
          <a:bodyPr/>
          <a:lstStyle/>
          <a:p>
            <a:r>
              <a:rPr lang="en-US" dirty="0"/>
              <a:t>Click to edit Master title style</a:t>
            </a:r>
          </a:p>
        </p:txBody>
      </p:sp>
      <p:sp>
        <p:nvSpPr>
          <p:cNvPr id="3" name="Content Placeholder 2"/>
          <p:cNvSpPr>
            <a:spLocks noGrp="1"/>
          </p:cNvSpPr>
          <p:nvPr>
            <p:ph idx="1"/>
          </p:nvPr>
        </p:nvSpPr>
        <p:spPr>
          <a:xfrm>
            <a:off x="457200" y="2057399"/>
            <a:ext cx="8229600" cy="4267201"/>
          </a:xfrm>
        </p:spPr>
        <p:txBody>
          <a:bodyPr/>
          <a:lstStyle>
            <a:lvl1pPr marL="228600" indent="-228600">
              <a:buFont typeface="Wingdings" pitchFamily="2" charset="2"/>
              <a:buChar char="Ø"/>
              <a:defRPr sz="2200">
                <a:solidFill>
                  <a:schemeClr val="tx1"/>
                </a:solidFill>
              </a:defRPr>
            </a:lvl1pPr>
            <a:lvl2pPr marL="457200" indent="-228600">
              <a:buFont typeface="Wingdings" pitchFamily="2" charset="2"/>
              <a:buChar char="Ø"/>
              <a:defRPr>
                <a:solidFill>
                  <a:schemeClr val="tx1"/>
                </a:solidFill>
              </a:defRPr>
            </a:lvl2pPr>
            <a:lvl3pPr marL="685800" indent="-228600">
              <a:buFont typeface="Wingdings" pitchFamily="2" charset="2"/>
              <a:buChar char="Ø"/>
              <a:defRPr>
                <a:solidFill>
                  <a:schemeClr val="tx1"/>
                </a:solidFill>
              </a:defRPr>
            </a:lvl3pPr>
            <a:lvl4pPr marL="914400" indent="-228600">
              <a:buFont typeface="Wingdings" pitchFamily="2" charset="2"/>
              <a:buChar char="Ø"/>
              <a:defRPr>
                <a:solidFill>
                  <a:schemeClr val="tx1"/>
                </a:solidFill>
              </a:defRPr>
            </a:lvl4pPr>
            <a:lvl5pPr marL="1143000" indent="-228600">
              <a:buFont typeface="Wingdings" pitchFamily="2" charset="2"/>
              <a:buChar char="Ø"/>
              <a:defRPr>
                <a:solidFill>
                  <a:schemeClr val="tx1"/>
                </a:solidFill>
              </a:defRPr>
            </a:lvl5pPr>
            <a:lvl6pPr marL="1371600" indent="-228600">
              <a:buFont typeface="Wingdings" pitchFamily="2" charset="2"/>
              <a:buChar char="Ø"/>
              <a:defRPr sz="1600">
                <a:solidFill>
                  <a:schemeClr val="tx1">
                    <a:lumMod val="75000"/>
                    <a:lumOff val="25000"/>
                  </a:schemeClr>
                </a:solidFill>
              </a:defRPr>
            </a:lvl6pPr>
            <a:lvl7pPr marL="1600200" indent="-228600">
              <a:buClr>
                <a:schemeClr val="accent1"/>
              </a:buClr>
              <a:buFont typeface="Wingdings" pitchFamily="2" charset="2"/>
              <a:buChar char="Ø"/>
              <a:defRPr sz="1600">
                <a:solidFill>
                  <a:schemeClr val="tx1">
                    <a:lumMod val="75000"/>
                    <a:lumOff val="25000"/>
                  </a:schemeClr>
                </a:solidFill>
              </a:defRPr>
            </a:lvl7pPr>
            <a:lvl8pPr marL="1828800" indent="-228600">
              <a:buClr>
                <a:schemeClr val="accent1"/>
              </a:buClr>
              <a:buFont typeface="Wingdings" pitchFamily="2" charset="2"/>
              <a:buChar char="Ø"/>
              <a:defRPr sz="1600">
                <a:solidFill>
                  <a:schemeClr val="tx1">
                    <a:lumMod val="75000"/>
                    <a:lumOff val="25000"/>
                  </a:schemeClr>
                </a:solidFill>
              </a:defRPr>
            </a:lvl8pPr>
            <a:lvl9pPr marL="2057400" indent="-228600">
              <a:buClr>
                <a:schemeClr val="accent1"/>
              </a:buClr>
              <a:buFont typeface="Wingdings" pitchFamily="2" charset="2"/>
              <a:buChar char="Ø"/>
              <a:defRPr sz="1600" baseline="0">
                <a:solidFill>
                  <a:schemeClr val="tx1">
                    <a:lumMod val="75000"/>
                    <a:lumOff val="2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C7ABD24-063D-274B-A820-0295B20D9EAB}" type="datetime1">
              <a:t>11/22/21</a:t>
            </a:fld>
            <a:endParaRPr lang="en-US"/>
          </a:p>
        </p:txBody>
      </p:sp>
      <p:sp>
        <p:nvSpPr>
          <p:cNvPr id="5" name="Footer Placeholder 4"/>
          <p:cNvSpPr>
            <a:spLocks noGrp="1"/>
          </p:cNvSpPr>
          <p:nvPr>
            <p:ph type="ftr" sz="quarter" idx="11"/>
          </p:nvPr>
        </p:nvSpPr>
        <p:spPr/>
        <p:txBody>
          <a:bodyPr/>
          <a:lstStyle/>
          <a:p>
            <a:r>
              <a:rPr lang="en-US" dirty="0"/>
              <a:t>Suzan Verberne 2021</a:t>
            </a:r>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
        <p:nvSpPr>
          <p:cNvPr id="13" name="Text Placeholder 8"/>
          <p:cNvSpPr>
            <a:spLocks noGrp="1"/>
          </p:cNvSpPr>
          <p:nvPr>
            <p:ph type="body" sz="quarter" idx="13"/>
          </p:nvPr>
        </p:nvSpPr>
        <p:spPr>
          <a:xfrm>
            <a:off x="114700" y="132346"/>
            <a:ext cx="1847088" cy="1783080"/>
          </a:xfrm>
          <a:prstGeom prst="ellipse">
            <a:avLst/>
          </a:prstGeom>
        </p:spPr>
        <p:style>
          <a:lnRef idx="0">
            <a:schemeClr val="accent4"/>
          </a:lnRef>
          <a:fillRef idx="3">
            <a:schemeClr val="accent4"/>
          </a:fillRef>
          <a:effectRef idx="3">
            <a:schemeClr val="accent4"/>
          </a:effectRef>
          <a:fontRef idx="none"/>
        </p:style>
        <p:txBody>
          <a:bodyPr lIns="45720" rIns="45720" anchor="ctr" anchorCtr="0">
            <a:noAutofit/>
          </a:bodyPr>
          <a:lstStyle>
            <a:lvl1pPr marL="0" indent="0" algn="ctr">
              <a:buNone/>
              <a:defRPr sz="1600" b="1">
                <a:solidFill>
                  <a:schemeClr val="bg1"/>
                </a:solidFill>
              </a:defRPr>
            </a:lvl1pPr>
            <a:lvl2pPr marL="228600" indent="0">
              <a:buNone/>
              <a:defRPr sz="1400">
                <a:solidFill>
                  <a:schemeClr val="bg1"/>
                </a:solidFill>
              </a:defRPr>
            </a:lvl2pPr>
            <a:lvl3pPr marL="457200" indent="0">
              <a:buNone/>
              <a:defRPr sz="1400">
                <a:solidFill>
                  <a:schemeClr val="bg1"/>
                </a:solidFill>
              </a:defRPr>
            </a:lvl3pPr>
            <a:lvl4pPr marL="685800" indent="0">
              <a:buNone/>
              <a:defRPr sz="1400">
                <a:solidFill>
                  <a:schemeClr val="bg1"/>
                </a:solidFill>
              </a:defRPr>
            </a:lvl4pPr>
            <a:lvl5pPr marL="914400" indent="0">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393940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9DAB9D-5ADC-CF44-9B8F-00FA4AF6C4F5}" type="datetime1">
              <a:t>11/22/21</a:t>
            </a:fld>
            <a:endParaRPr lang="en-US" dirty="0"/>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dirty="0"/>
              <a:t>Suzan Verberne 2021</a:t>
            </a:r>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400" kern="1200" cap="all" baseline="0" dirty="0">
                <a:solidFill>
                  <a:schemeClr val="accent1">
                    <a:lumMod val="50000"/>
                  </a:schemeClr>
                </a:solidFill>
                <a:latin typeface="+mj-lt"/>
                <a:ea typeface="+mj-ea"/>
                <a:cs typeface="+mj-cs"/>
              </a:defRPr>
            </a:lvl1pPr>
          </a:lstStyle>
          <a:p>
            <a:r>
              <a:rPr lang="en-GB" noProof="0"/>
              <a:t>Click to edit Master title style</a:t>
            </a:r>
          </a:p>
        </p:txBody>
      </p:sp>
      <p:sp>
        <p:nvSpPr>
          <p:cNvPr id="15" name="Rectangle 14"/>
          <p:cNvSpPr/>
          <p:nvPr/>
        </p:nvSpPr>
        <p:spPr>
          <a:xfrm>
            <a:off x="675496" y="4541520"/>
            <a:ext cx="7818120" cy="66436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lvl="0"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4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noProof="0"/>
              <a:t>Click to edit Master text styles</a:t>
            </a:r>
          </a:p>
        </p:txBody>
      </p:sp>
      <p:sp>
        <p:nvSpPr>
          <p:cNvPr id="14" name="Rectangle 13"/>
          <p:cNvSpPr/>
          <p:nvPr/>
        </p:nvSpPr>
        <p:spPr>
          <a:xfrm>
            <a:off x="675757" y="3124200"/>
            <a:ext cx="7817599" cy="2077720"/>
          </a:xfrm>
          <a:prstGeom prst="rect">
            <a:avLst/>
          </a:prstGeom>
          <a:noFill/>
          <a:ln w="28575" cmpd="sng">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9" name="Rectangle 8"/>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6128" y="408372"/>
            <a:ext cx="8260672" cy="1039427"/>
          </a:xfrm>
        </p:spPr>
        <p:txBody>
          <a:bodyPr/>
          <a:lstStyle/>
          <a:p>
            <a:r>
              <a:rPr lang="en-US" dirty="0"/>
              <a:t>Click to edit Master title style</a:t>
            </a:r>
          </a:p>
        </p:txBody>
      </p:sp>
      <p:sp>
        <p:nvSpPr>
          <p:cNvPr id="3" name="Content Placeholder 2"/>
          <p:cNvSpPr>
            <a:spLocks noGrp="1"/>
          </p:cNvSpPr>
          <p:nvPr>
            <p:ph sz="half" idx="1"/>
          </p:nvPr>
        </p:nvSpPr>
        <p:spPr>
          <a:xfrm>
            <a:off x="457200" y="1676400"/>
            <a:ext cx="8229600" cy="2971801"/>
          </a:xfrm>
        </p:spPr>
        <p:txBody>
          <a:bodyPr/>
          <a:lstStyle>
            <a:lvl1pPr marL="228600" indent="-228600">
              <a:defRPr sz="2200">
                <a:solidFill>
                  <a:schemeClr val="tx1"/>
                </a:solidFill>
              </a:defRPr>
            </a:lvl1pPr>
            <a:lvl2pPr marL="457200" indent="-228600">
              <a:defRPr sz="2000">
                <a:solidFill>
                  <a:schemeClr val="tx1"/>
                </a:solidFill>
              </a:defRPr>
            </a:lvl2pPr>
            <a:lvl3pPr marL="685800" indent="-228600">
              <a:defRPr sz="1800">
                <a:solidFill>
                  <a:schemeClr val="tx1"/>
                </a:solidFill>
              </a:defRPr>
            </a:lvl3pPr>
            <a:lvl4pPr marL="914400" indent="-228600">
              <a:defRPr sz="1600">
                <a:solidFill>
                  <a:schemeClr val="tx1"/>
                </a:solidFill>
              </a:defRPr>
            </a:lvl4pPr>
            <a:lvl5pPr marL="1143000" indent="-228600">
              <a:defRPr sz="16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 y="4648200"/>
            <a:ext cx="8229600" cy="1676400"/>
          </a:xfrm>
        </p:spPr>
        <p:txBody>
          <a:bodyPr/>
          <a:lstStyle>
            <a:lvl1pPr marL="228600">
              <a:defRPr sz="2200">
                <a:solidFill>
                  <a:schemeClr val="tx1"/>
                </a:solidFill>
              </a:defRPr>
            </a:lvl1pPr>
            <a:lvl2pPr marL="457200">
              <a:defRPr sz="2000">
                <a:solidFill>
                  <a:schemeClr val="tx1"/>
                </a:solidFill>
              </a:defRPr>
            </a:lvl2pPr>
            <a:lvl3pPr marL="685800">
              <a:defRPr sz="1800">
                <a:solidFill>
                  <a:schemeClr val="tx1"/>
                </a:solidFill>
              </a:defRPr>
            </a:lvl3pPr>
            <a:lvl4pPr marL="914400" indent="-228600">
              <a:defRPr sz="1600">
                <a:solidFill>
                  <a:schemeClr val="tx1"/>
                </a:solidFill>
              </a:defRPr>
            </a:lvl4pPr>
            <a:lvl5pPr marL="1143000" indent="-228600">
              <a:defRPr sz="16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4E918E9-2914-CE48-B4DA-D73B3251DFD7}" type="datetime1">
              <a:t>11/22/21</a:t>
            </a:fld>
            <a:endParaRPr lang="en-US"/>
          </a:p>
        </p:txBody>
      </p:sp>
      <p:sp>
        <p:nvSpPr>
          <p:cNvPr id="6" name="Footer Placeholder 5"/>
          <p:cNvSpPr>
            <a:spLocks noGrp="1"/>
          </p:cNvSpPr>
          <p:nvPr>
            <p:ph type="ftr" sz="quarter" idx="11"/>
          </p:nvPr>
        </p:nvSpPr>
        <p:spPr/>
        <p:txBody>
          <a:bodyPr/>
          <a:lstStyle/>
          <a:p>
            <a:r>
              <a:rPr lang="en-US" dirty="0"/>
              <a:t>Suzan Verberne 2021</a:t>
            </a:r>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with Marker">
    <p:spTree>
      <p:nvGrpSpPr>
        <p:cNvPr id="1" name=""/>
        <p:cNvGrpSpPr/>
        <p:nvPr/>
      </p:nvGrpSpPr>
      <p:grpSpPr>
        <a:xfrm>
          <a:off x="0" y="0"/>
          <a:ext cx="0" cy="0"/>
          <a:chOff x="0" y="0"/>
          <a:chExt cx="0" cy="0"/>
        </a:xfrm>
      </p:grpSpPr>
      <p:sp>
        <p:nvSpPr>
          <p:cNvPr id="11" name="Rectangle 10"/>
          <p:cNvSpPr/>
          <p:nvPr/>
        </p:nvSpPr>
        <p:spPr>
          <a:xfrm>
            <a:off x="609600" y="278166"/>
            <a:ext cx="826008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3" name="Rectangle 12"/>
          <p:cNvSpPr/>
          <p:nvPr/>
        </p:nvSpPr>
        <p:spPr>
          <a:xfrm>
            <a:off x="699763" y="372862"/>
            <a:ext cx="80536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76400"/>
            <a:ext cx="8229600" cy="2971801"/>
          </a:xfrm>
        </p:spPr>
        <p:txBody>
          <a:bodyPr/>
          <a:lstStyle>
            <a:lvl1pPr marL="228600" indent="-228600">
              <a:buFont typeface="Wingdings" pitchFamily="2" charset="2"/>
              <a:buChar char="Ø"/>
              <a:defRPr sz="2200">
                <a:solidFill>
                  <a:schemeClr val="tx1"/>
                </a:solidFill>
              </a:defRPr>
            </a:lvl1pPr>
            <a:lvl2pPr marL="457200" indent="-228600">
              <a:buFont typeface="Wingdings" pitchFamily="2" charset="2"/>
              <a:buChar char="Ø"/>
              <a:defRPr>
                <a:solidFill>
                  <a:schemeClr val="tx1"/>
                </a:solidFill>
              </a:defRPr>
            </a:lvl2pPr>
            <a:lvl3pPr marL="685800" indent="-228600">
              <a:buFont typeface="Wingdings" pitchFamily="2" charset="2"/>
              <a:buChar char="Ø"/>
              <a:defRPr>
                <a:solidFill>
                  <a:schemeClr val="tx1"/>
                </a:solidFill>
              </a:defRPr>
            </a:lvl3pPr>
            <a:lvl4pPr marL="914400" indent="-228600">
              <a:buFont typeface="Wingdings" pitchFamily="2" charset="2"/>
              <a:buChar char="Ø"/>
              <a:defRPr>
                <a:solidFill>
                  <a:schemeClr val="tx1"/>
                </a:solidFill>
              </a:defRPr>
            </a:lvl4pPr>
            <a:lvl5pPr marL="1143000" indent="-228600">
              <a:buFont typeface="Wingdings" pitchFamily="2" charset="2"/>
              <a:buChar char="Ø"/>
              <a:defRPr>
                <a:solidFill>
                  <a:schemeClr val="tx1"/>
                </a:solidFill>
              </a:defRPr>
            </a:lvl5pPr>
            <a:lvl6pPr marL="1371600" indent="-228600">
              <a:buFont typeface="Wingdings" pitchFamily="2" charset="2"/>
              <a:buChar char="Ø"/>
              <a:defRPr sz="1600">
                <a:solidFill>
                  <a:schemeClr val="tx1">
                    <a:lumMod val="75000"/>
                    <a:lumOff val="25000"/>
                  </a:schemeClr>
                </a:solidFill>
              </a:defRPr>
            </a:lvl6pPr>
            <a:lvl7pPr marL="1600200" indent="-228600">
              <a:buClr>
                <a:schemeClr val="accent1"/>
              </a:buClr>
              <a:buFont typeface="Wingdings" pitchFamily="2" charset="2"/>
              <a:buChar char="Ø"/>
              <a:defRPr sz="1600">
                <a:solidFill>
                  <a:schemeClr val="tx1">
                    <a:lumMod val="75000"/>
                    <a:lumOff val="25000"/>
                  </a:schemeClr>
                </a:solidFill>
              </a:defRPr>
            </a:lvl7pPr>
            <a:lvl8pPr marL="1828800" indent="-228600">
              <a:buClr>
                <a:schemeClr val="accent1"/>
              </a:buClr>
              <a:buFont typeface="Wingdings" pitchFamily="2" charset="2"/>
              <a:buChar char="Ø"/>
              <a:defRPr sz="1600">
                <a:solidFill>
                  <a:schemeClr val="tx1">
                    <a:lumMod val="75000"/>
                    <a:lumOff val="25000"/>
                  </a:schemeClr>
                </a:solidFill>
              </a:defRPr>
            </a:lvl8pPr>
            <a:lvl9pPr marL="2057400" indent="-228600">
              <a:buClr>
                <a:schemeClr val="accent1"/>
              </a:buClr>
              <a:buFont typeface="Wingdings" pitchFamily="2" charset="2"/>
              <a:buChar char="Ø"/>
              <a:defRPr sz="1600" baseline="0">
                <a:solidFill>
                  <a:schemeClr val="tx1">
                    <a:lumMod val="75000"/>
                    <a:lumOff val="2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1908175" y="408372"/>
            <a:ext cx="6778625" cy="1039427"/>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5A3E699F-A3F3-A041-9960-BC27D4054D36}" type="datetime1">
              <a:t>11/22/21</a:t>
            </a:fld>
            <a:endParaRPr lang="en-US"/>
          </a:p>
        </p:txBody>
      </p:sp>
      <p:sp>
        <p:nvSpPr>
          <p:cNvPr id="5" name="Footer Placeholder 4"/>
          <p:cNvSpPr>
            <a:spLocks noGrp="1"/>
          </p:cNvSpPr>
          <p:nvPr>
            <p:ph type="ftr" sz="quarter" idx="11"/>
          </p:nvPr>
        </p:nvSpPr>
        <p:spPr/>
        <p:txBody>
          <a:bodyPr/>
          <a:lstStyle/>
          <a:p>
            <a:r>
              <a:rPr lang="en-US" dirty="0"/>
              <a:t>Suzan Verberne 2021</a:t>
            </a:r>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
        <p:nvSpPr>
          <p:cNvPr id="10" name="Content Placeholder 9"/>
          <p:cNvSpPr>
            <a:spLocks noGrp="1"/>
          </p:cNvSpPr>
          <p:nvPr>
            <p:ph sz="quarter" idx="14"/>
          </p:nvPr>
        </p:nvSpPr>
        <p:spPr>
          <a:xfrm>
            <a:off x="457200" y="4648200"/>
            <a:ext cx="8229600" cy="1676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114700" y="132346"/>
            <a:ext cx="1847088" cy="1783080"/>
          </a:xfrm>
          <a:prstGeom prst="ellipse">
            <a:avLst/>
          </a:prstGeom>
        </p:spPr>
        <p:style>
          <a:lnRef idx="0">
            <a:schemeClr val="accent4"/>
          </a:lnRef>
          <a:fillRef idx="3">
            <a:schemeClr val="accent4"/>
          </a:fillRef>
          <a:effectRef idx="3">
            <a:schemeClr val="accent4"/>
          </a:effectRef>
          <a:fontRef idx="none"/>
        </p:style>
        <p:txBody>
          <a:bodyPr lIns="45720" rIns="45720" anchor="ctr" anchorCtr="0">
            <a:noAutofit/>
          </a:bodyPr>
          <a:lstStyle>
            <a:lvl1pPr marL="0" indent="0" algn="ctr">
              <a:buNone/>
              <a:defRPr sz="1600" b="1">
                <a:solidFill>
                  <a:schemeClr val="bg1"/>
                </a:solidFill>
              </a:defRPr>
            </a:lvl1pPr>
            <a:lvl2pPr marL="228600" indent="0">
              <a:buNone/>
              <a:defRPr sz="1400">
                <a:solidFill>
                  <a:schemeClr val="bg1"/>
                </a:solidFill>
              </a:defRPr>
            </a:lvl2pPr>
            <a:lvl3pPr marL="457200" indent="0">
              <a:buNone/>
              <a:defRPr sz="1400">
                <a:solidFill>
                  <a:schemeClr val="bg1"/>
                </a:solidFill>
              </a:defRPr>
            </a:lvl3pPr>
            <a:lvl4pPr marL="685800" indent="0">
              <a:buNone/>
              <a:defRPr sz="1400">
                <a:solidFill>
                  <a:schemeClr val="bg1"/>
                </a:solidFill>
              </a:defRPr>
            </a:lvl4pPr>
            <a:lvl5pPr marL="914400" indent="0">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48765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1" name="Rectangle 10"/>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6128" y="408372"/>
            <a:ext cx="8260672" cy="1039427"/>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marL="228600">
              <a:defRPr sz="2200"/>
            </a:lvl1pPr>
            <a:lvl2pPr marL="457200">
              <a:defRPr sz="2000"/>
            </a:lvl2pPr>
            <a:lvl3pPr marL="685800">
              <a:defRPr sz="1800"/>
            </a:lvl3pPr>
            <a:lvl4pPr marL="914400">
              <a:defRPr sz="1600"/>
            </a:lvl4pPr>
            <a:lvl5pPr marL="114300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marL="228600">
              <a:defRPr sz="2200"/>
            </a:lvl1pPr>
            <a:lvl2pPr marL="457200">
              <a:defRPr sz="2000"/>
            </a:lvl2pPr>
            <a:lvl3pPr marL="685800">
              <a:defRPr sz="1800"/>
            </a:lvl3pPr>
            <a:lvl4pPr marL="914400">
              <a:defRPr sz="1600"/>
            </a:lvl4pPr>
            <a:lvl5pPr marL="1143000">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9FA1952-8E83-F646-9E41-D0C061283D95}" type="datetime1">
              <a:t>11/22/21</a:t>
            </a:fld>
            <a:endParaRPr lang="en-US"/>
          </a:p>
        </p:txBody>
      </p:sp>
      <p:sp>
        <p:nvSpPr>
          <p:cNvPr id="8" name="Footer Placeholder 7"/>
          <p:cNvSpPr>
            <a:spLocks noGrp="1"/>
          </p:cNvSpPr>
          <p:nvPr>
            <p:ph type="ftr" sz="quarter" idx="11"/>
          </p:nvPr>
        </p:nvSpPr>
        <p:spPr/>
        <p:txBody>
          <a:bodyPr/>
          <a:lstStyle/>
          <a:p>
            <a:r>
              <a:rPr lang="en-US" dirty="0"/>
              <a:t>Suzan Verberne 2021</a:t>
            </a:r>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7" name="Rectangle 6"/>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D69883-19C4-F348-95DB-63FE6DB82EFB}" type="datetime1">
              <a:t>11/22/21</a:t>
            </a:fld>
            <a:endParaRPr lang="en-US"/>
          </a:p>
        </p:txBody>
      </p:sp>
      <p:sp>
        <p:nvSpPr>
          <p:cNvPr id="4" name="Footer Placeholder 3"/>
          <p:cNvSpPr>
            <a:spLocks noGrp="1"/>
          </p:cNvSpPr>
          <p:nvPr>
            <p:ph type="ftr" sz="quarter" idx="11"/>
          </p:nvPr>
        </p:nvSpPr>
        <p:spPr/>
        <p:txBody>
          <a:bodyPr/>
          <a:lstStyle/>
          <a:p>
            <a:r>
              <a:rPr lang="en-US" dirty="0"/>
              <a:t>Suzan Verberne 2021</a:t>
            </a:r>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7ED817-EEF9-3E45-96C3-181C359D8B1A}" type="datetime1">
              <a:t>11/22/21</a:t>
            </a:fld>
            <a:endParaRPr lang="en-US"/>
          </a:p>
        </p:txBody>
      </p:sp>
      <p:sp>
        <p:nvSpPr>
          <p:cNvPr id="3" name="Footer Placeholder 2"/>
          <p:cNvSpPr>
            <a:spLocks noGrp="1"/>
          </p:cNvSpPr>
          <p:nvPr>
            <p:ph type="ftr" sz="quarter" idx="11"/>
          </p:nvPr>
        </p:nvSpPr>
        <p:spPr/>
        <p:txBody>
          <a:bodyPr/>
          <a:lstStyle/>
          <a:p>
            <a:r>
              <a:rPr lang="en-US" dirty="0"/>
              <a:t>Suzan Verberne 2021</a:t>
            </a:r>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
        <p:nvSpPr>
          <p:cNvPr id="7" name="Content Placeholder 6"/>
          <p:cNvSpPr>
            <a:spLocks noGrp="1"/>
          </p:cNvSpPr>
          <p:nvPr>
            <p:ph sz="quarter" idx="13"/>
          </p:nvPr>
        </p:nvSpPr>
        <p:spPr>
          <a:xfrm>
            <a:off x="457200" y="533400"/>
            <a:ext cx="8229600" cy="5715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88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168436" y="23936"/>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905000"/>
            <a:ext cx="8229600" cy="4221163"/>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a:p>
            <a:pPr lvl="6"/>
            <a:r>
              <a:rPr lang="en-GB" noProof="0"/>
              <a:t>Seventh level</a:t>
            </a:r>
          </a:p>
          <a:p>
            <a:pPr lvl="7"/>
            <a:r>
              <a:rPr lang="en-GB" noProof="0"/>
              <a:t>Eighth level</a:t>
            </a:r>
          </a:p>
          <a:p>
            <a:pPr lvl="8"/>
            <a:r>
              <a:rPr lang="en-GB" noProof="0"/>
              <a:t>Ninth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FD3C1C2C-A969-924E-BC0B-BC0129CD48D6}" type="datetime1">
              <a:t>11/22/21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r>
              <a:rPr lang="en-US" dirty="0"/>
              <a:t>Suzan Verberne 2021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FA84A37A-AFC2-4A01-80A1-FC20F2C0D5BB}" type="slidenum">
              <a:rPr lang="en-US" smtClean="0"/>
              <a:pPr/>
              <a:t>‹#›</a:t>
            </a:fld>
            <a:endParaRPr lang="en-US" dirty="0"/>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GB" noProof="0" dirty="0"/>
              <a:t>Click to edit Master title style</a:t>
            </a:r>
          </a:p>
        </p:txBody>
      </p:sp>
      <p:pic>
        <p:nvPicPr>
          <p:cNvPr id="12" name="Picture 11" descr="logo_LeidenUniv.jpg"/>
          <p:cNvPicPr>
            <a:picLocks noChangeAspect="1"/>
          </p:cNvPicPr>
          <p:nvPr userDrawn="1"/>
        </p:nvPicPr>
        <p:blipFill rotWithShape="1">
          <a:blip r:embed="rId22" cstate="hqprint">
            <a:extLst>
              <a:ext uri="{28A0092B-C50C-407E-A947-70E740481C1C}">
                <a14:useLocalDpi xmlns:a14="http://schemas.microsoft.com/office/drawing/2010/main"/>
              </a:ext>
            </a:extLst>
          </a:blip>
          <a:srcRect/>
          <a:stretch/>
        </p:blipFill>
        <p:spPr>
          <a:xfrm>
            <a:off x="0" y="6247427"/>
            <a:ext cx="1313384" cy="610573"/>
          </a:xfrm>
          <a:prstGeom prst="rect">
            <a:avLst/>
          </a:prstGeom>
        </p:spPr>
      </p:pic>
    </p:spTree>
  </p:cSld>
  <p:clrMap bg1="lt1" tx1="dk1" bg2="lt2" tx2="dk2" accent1="accent1" accent2="accent2" accent3="accent3" accent4="accent4" accent5="accent5" accent6="accent6" hlink="hlink" folHlink="folHlink"/>
  <p:sldLayoutIdLst>
    <p:sldLayoutId id="2147483850" r:id="rId1"/>
    <p:sldLayoutId id="2147483863" r:id="rId2"/>
    <p:sldLayoutId id="2147483843" r:id="rId3"/>
    <p:sldLayoutId id="2147483832" r:id="rId4"/>
    <p:sldLayoutId id="2147483833" r:id="rId5"/>
    <p:sldLayoutId id="2147483845" r:id="rId6"/>
    <p:sldLayoutId id="2147483834" r:id="rId7"/>
    <p:sldLayoutId id="2147483835" r:id="rId8"/>
    <p:sldLayoutId id="2147483842" r:id="rId9"/>
    <p:sldLayoutId id="2147483836" r:id="rId10"/>
    <p:sldLayoutId id="2147483837" r:id="rId11"/>
    <p:sldLayoutId id="2147483838" r:id="rId12"/>
    <p:sldLayoutId id="2147483848" r:id="rId13"/>
    <p:sldLayoutId id="2147483847" r:id="rId14"/>
    <p:sldLayoutId id="2147483841" r:id="rId15"/>
    <p:sldLayoutId id="2147483865" r:id="rId16"/>
    <p:sldLayoutId id="2147483866" r:id="rId17"/>
    <p:sldLayoutId id="2147483867" r:id="rId18"/>
    <p:sldLayoutId id="2147483868" r:id="rId19"/>
    <p:sldLayoutId id="2147483869" r:id="rId20"/>
  </p:sldLayoutIdLst>
  <p:hf sldNum="0" hdr="0" dt="0"/>
  <p:txStyles>
    <p:titleStyle>
      <a:lvl1pPr algn="ctr" defTabSz="914400" rtl="0" eaLnBrk="1" latinLnBrk="0" hangingPunct="1">
        <a:spcBef>
          <a:spcPct val="0"/>
        </a:spcBef>
        <a:buNone/>
        <a:defRPr sz="3600" b="1" kern="1200" cap="all" baseline="0">
          <a:solidFill>
            <a:schemeClr val="accent1">
              <a:lumMod val="75000"/>
            </a:schemeClr>
          </a:solidFill>
          <a:latin typeface="+mj-lt"/>
          <a:ea typeface="+mj-ea"/>
          <a:cs typeface="+mj-cs"/>
        </a:defRPr>
      </a:lvl1pPr>
    </p:titleStyle>
    <p:bodyStyle>
      <a:lvl1pPr marL="357188" indent="-357188" algn="l" defTabSz="914400" rtl="0" eaLnBrk="1" latinLnBrk="0" hangingPunct="1">
        <a:spcBef>
          <a:spcPts val="1800"/>
        </a:spcBef>
        <a:buClr>
          <a:schemeClr val="accent1"/>
        </a:buClr>
        <a:buFont typeface="Wingdings" pitchFamily="2" charset="2"/>
        <a:buChar char="Ø"/>
        <a:defRPr sz="2200" kern="1200">
          <a:solidFill>
            <a:schemeClr val="tx1"/>
          </a:solidFill>
          <a:latin typeface="+mn-lt"/>
          <a:ea typeface="+mn-ea"/>
          <a:cs typeface="+mn-cs"/>
        </a:defRPr>
      </a:lvl1pPr>
      <a:lvl2pPr marL="625475" indent="-396875" algn="l" defTabSz="914400" rtl="0" eaLnBrk="1" latinLnBrk="0" hangingPunct="1">
        <a:spcBef>
          <a:spcPts val="1000"/>
        </a:spcBef>
        <a:buClr>
          <a:schemeClr val="accent1"/>
        </a:buClr>
        <a:buFont typeface="Wingdings" pitchFamily="2" charset="2"/>
        <a:buChar char="Ø"/>
        <a:defRPr sz="2000" kern="1200">
          <a:solidFill>
            <a:schemeClr val="tx1"/>
          </a:solidFill>
          <a:latin typeface="+mn-lt"/>
          <a:ea typeface="+mn-ea"/>
          <a:cs typeface="+mn-cs"/>
        </a:defRPr>
      </a:lvl2pPr>
      <a:lvl3pPr marL="804863" indent="-347663" algn="l" defTabSz="914400" rtl="0" eaLnBrk="1" latinLnBrk="0" hangingPunct="1">
        <a:spcBef>
          <a:spcPts val="1000"/>
        </a:spcBef>
        <a:buClr>
          <a:schemeClr val="accent1"/>
        </a:buClr>
        <a:buFont typeface="Wingdings" pitchFamily="2" charset="2"/>
        <a:buChar char="Ø"/>
        <a:defRPr sz="1800" kern="1200">
          <a:solidFill>
            <a:schemeClr val="tx1"/>
          </a:solidFill>
          <a:latin typeface="+mn-lt"/>
          <a:ea typeface="+mn-ea"/>
          <a:cs typeface="+mn-cs"/>
        </a:defRPr>
      </a:lvl3pPr>
      <a:lvl4pPr marL="914400" indent="-228600" algn="l" defTabSz="914400" rtl="0" eaLnBrk="1" latinLnBrk="0" hangingPunct="1">
        <a:spcBef>
          <a:spcPts val="1000"/>
        </a:spcBef>
        <a:buClr>
          <a:schemeClr val="accent1"/>
        </a:buClr>
        <a:buFont typeface="Wingdings" pitchFamily="2" charset="2"/>
        <a:buChar char="Ø"/>
        <a:defRPr sz="1600" kern="1200">
          <a:solidFill>
            <a:schemeClr val="tx1"/>
          </a:solidFill>
          <a:latin typeface="+mn-lt"/>
          <a:ea typeface="+mn-ea"/>
          <a:cs typeface="+mn-cs"/>
        </a:defRPr>
      </a:lvl4pPr>
      <a:lvl5pPr marL="1143000" indent="-228600" algn="l" defTabSz="914400" rtl="0" eaLnBrk="1" latinLnBrk="0" hangingPunct="1">
        <a:spcBef>
          <a:spcPts val="1000"/>
        </a:spcBef>
        <a:buClr>
          <a:schemeClr val="accent1"/>
        </a:buClr>
        <a:buFont typeface="Wingdings" pitchFamily="2" charset="2"/>
        <a:buChar char="Ø"/>
        <a:defRPr sz="1600" kern="1200" baseline="0">
          <a:solidFill>
            <a:schemeClr val="tx1"/>
          </a:solidFill>
          <a:latin typeface="+mn-lt"/>
          <a:ea typeface="+mn-ea"/>
          <a:cs typeface="+mn-cs"/>
        </a:defRPr>
      </a:lvl5pPr>
      <a:lvl6pPr marL="1371600" indent="-228600" algn="l" defTabSz="914400" rtl="0" eaLnBrk="1" latinLnBrk="0" hangingPunct="1">
        <a:spcBef>
          <a:spcPts val="1000"/>
        </a:spcBef>
        <a:buClr>
          <a:schemeClr val="accent1"/>
        </a:buClr>
        <a:buFont typeface="Wingdings" pitchFamily="2" charset="2"/>
        <a:buChar char="Ø"/>
        <a:defRPr sz="1600" kern="1200">
          <a:solidFill>
            <a:schemeClr val="tx1"/>
          </a:solidFill>
          <a:latin typeface="+mn-lt"/>
          <a:ea typeface="+mn-ea"/>
          <a:cs typeface="+mn-cs"/>
        </a:defRPr>
      </a:lvl6pPr>
      <a:lvl7pPr marL="1600200" indent="-228600" algn="l" defTabSz="914400" rtl="0" eaLnBrk="1" latinLnBrk="0" hangingPunct="1">
        <a:spcBef>
          <a:spcPts val="1000"/>
        </a:spcBef>
        <a:buClr>
          <a:schemeClr val="accent1"/>
        </a:buClr>
        <a:buFont typeface="Wingdings" pitchFamily="2" charset="2"/>
        <a:buChar char="Ø"/>
        <a:defRPr sz="1600" kern="1200">
          <a:solidFill>
            <a:schemeClr val="tx1"/>
          </a:solidFill>
          <a:latin typeface="+mn-lt"/>
          <a:ea typeface="+mn-ea"/>
          <a:cs typeface="+mn-cs"/>
        </a:defRPr>
      </a:lvl7pPr>
      <a:lvl8pPr marL="1828800" indent="-228600" algn="l" defTabSz="914400" rtl="0" eaLnBrk="1" latinLnBrk="0" hangingPunct="1">
        <a:spcBef>
          <a:spcPts val="1000"/>
        </a:spcBef>
        <a:buClr>
          <a:schemeClr val="accent1"/>
        </a:buClr>
        <a:buFont typeface="Wingdings" pitchFamily="2" charset="2"/>
        <a:buChar char="Ø"/>
        <a:defRPr sz="1600" kern="1200">
          <a:solidFill>
            <a:schemeClr val="tx1"/>
          </a:solidFill>
          <a:latin typeface="+mn-lt"/>
          <a:ea typeface="+mn-ea"/>
          <a:cs typeface="+mn-cs"/>
        </a:defRPr>
      </a:lvl8pPr>
      <a:lvl9pPr marL="2057400" indent="-228600" algn="l" defTabSz="914400" rtl="0" eaLnBrk="1" latinLnBrk="0" hangingPunct="1">
        <a:spcBef>
          <a:spcPts val="1000"/>
        </a:spcBef>
        <a:buClr>
          <a:schemeClr val="accent1"/>
        </a:buClr>
        <a:buFont typeface="Wingdings" pitchFamily="2" charset="2"/>
        <a:buChar char="Ø"/>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mcmedinformdecismak.biomedcentral.com/articles/10.1186/s12911-019-0775-2"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ncbi.nlm.nih.gov/gen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bioportal.bioontology.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cademic.oup.com/bioinformatics/article/36/4/1234/5566506"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think-lab.github.io/d/67/"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1904.03323" TargetMode="External"/><Relationship Id="rId2" Type="http://schemas.openxmlformats.org/officeDocument/2006/relationships/hyperlink" Target="https://academic.oup.com/bioinformatics/article/36/4/1234/5566506"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data.csiro.au/collections/collection/CIcsiro:10948/SQcadec"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lt.qcri.org/semeval2017/task4/"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Suzan Verberne 2021</a:t>
            </a:r>
          </a:p>
        </p:txBody>
      </p:sp>
      <p:sp>
        <p:nvSpPr>
          <p:cNvPr id="2" name="Subtitle 1"/>
          <p:cNvSpPr>
            <a:spLocks noGrp="1"/>
          </p:cNvSpPr>
          <p:nvPr>
            <p:ph type="subTitle" idx="1"/>
          </p:nvPr>
        </p:nvSpPr>
        <p:spPr/>
        <p:txBody>
          <a:bodyPr>
            <a:normAutofit/>
          </a:bodyPr>
          <a:lstStyle/>
          <a:p>
            <a:r>
              <a:rPr lang="en-GB" noProof="0"/>
              <a:t>L10. Biomedical text mining</a:t>
            </a:r>
          </a:p>
        </p:txBody>
      </p:sp>
      <p:sp>
        <p:nvSpPr>
          <p:cNvPr id="3" name="Title 2"/>
          <p:cNvSpPr>
            <a:spLocks noGrp="1"/>
          </p:cNvSpPr>
          <p:nvPr>
            <p:ph type="ctrTitle"/>
          </p:nvPr>
        </p:nvSpPr>
        <p:spPr/>
        <p:txBody>
          <a:bodyPr/>
          <a:lstStyle/>
          <a:p>
            <a:r>
              <a:rPr lang="en-GB" noProof="0"/>
              <a:t>Text Mining</a:t>
            </a:r>
          </a:p>
        </p:txBody>
      </p:sp>
    </p:spTree>
    <p:extLst>
      <p:ext uri="{BB962C8B-B14F-4D97-AF65-F5344CB8AC3E}">
        <p14:creationId xmlns:p14="http://schemas.microsoft.com/office/powerpoint/2010/main" val="66135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Goals</a:t>
            </a:r>
          </a:p>
        </p:txBody>
      </p:sp>
      <p:sp>
        <p:nvSpPr>
          <p:cNvPr id="3" name="Content Placeholder 2"/>
          <p:cNvSpPr>
            <a:spLocks noGrp="1"/>
          </p:cNvSpPr>
          <p:nvPr>
            <p:ph idx="1"/>
          </p:nvPr>
        </p:nvSpPr>
        <p:spPr/>
        <p:txBody>
          <a:bodyPr>
            <a:normAutofit/>
          </a:bodyPr>
          <a:lstStyle/>
          <a:p>
            <a:r>
              <a:rPr lang="en-GB">
                <a:solidFill>
                  <a:schemeClr val="accent1">
                    <a:lumMod val="75000"/>
                  </a:schemeClr>
                </a:solidFill>
              </a:rPr>
              <a:t>Interactive knowledge discovery</a:t>
            </a:r>
            <a:r>
              <a:rPr lang="en-GB"/>
              <a:t>: assisting the expert in finding the information they need</a:t>
            </a:r>
          </a:p>
          <a:p>
            <a:r>
              <a:rPr lang="en-US"/>
              <a:t>Text Mining can assist researchers in </a:t>
            </a:r>
          </a:p>
          <a:p>
            <a:pPr lvl="1"/>
            <a:r>
              <a:rPr lang="en-US"/>
              <a:t>finding, evaluating and interpreting the scientific literature and patented biomedical inventions</a:t>
            </a:r>
          </a:p>
          <a:p>
            <a:pPr lvl="1"/>
            <a:r>
              <a:rPr lang="en-US"/>
              <a:t>generating new medical hypothesis using information extracted from patient information (health records, social media data)</a:t>
            </a:r>
          </a:p>
          <a:p>
            <a:endParaRPr lang="en-US"/>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403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Suzan Verberne 2021</a:t>
            </a:r>
          </a:p>
        </p:txBody>
      </p:sp>
      <p:sp>
        <p:nvSpPr>
          <p:cNvPr id="3" name="Title 2"/>
          <p:cNvSpPr>
            <a:spLocks noGrp="1"/>
          </p:cNvSpPr>
          <p:nvPr>
            <p:ph type="title"/>
          </p:nvPr>
        </p:nvSpPr>
        <p:spPr/>
        <p:txBody>
          <a:bodyPr/>
          <a:lstStyle/>
          <a:p>
            <a:r>
              <a:rPr lang="en-GB"/>
              <a:t>Biomedical research questions</a:t>
            </a:r>
          </a:p>
        </p:txBody>
      </p:sp>
      <p:sp>
        <p:nvSpPr>
          <p:cNvPr id="4" name="Text Placeholder 3"/>
          <p:cNvSpPr>
            <a:spLocks noGrp="1"/>
          </p:cNvSpPr>
          <p:nvPr>
            <p:ph type="body" idx="1"/>
          </p:nvPr>
        </p:nvSpPr>
        <p:spPr/>
        <p:txBody>
          <a:bodyPr/>
          <a:lstStyle/>
          <a:p>
            <a:r>
              <a:rPr lang="en-GB"/>
              <a:t>that can be answered with TM</a:t>
            </a:r>
          </a:p>
        </p:txBody>
      </p:sp>
    </p:spTree>
    <p:extLst>
      <p:ext uri="{BB962C8B-B14F-4D97-AF65-F5344CB8AC3E}">
        <p14:creationId xmlns:p14="http://schemas.microsoft.com/office/powerpoint/2010/main" val="2405698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Text Mining for biomedical research</a:t>
            </a:r>
          </a:p>
        </p:txBody>
      </p:sp>
      <p:sp>
        <p:nvSpPr>
          <p:cNvPr id="3" name="Content Placeholder 2"/>
          <p:cNvSpPr>
            <a:spLocks noGrp="1"/>
          </p:cNvSpPr>
          <p:nvPr>
            <p:ph idx="1"/>
          </p:nvPr>
        </p:nvSpPr>
        <p:spPr/>
        <p:txBody>
          <a:bodyPr/>
          <a:lstStyle/>
          <a:p>
            <a:r>
              <a:rPr lang="en-GB">
                <a:solidFill>
                  <a:schemeClr val="accent1">
                    <a:lumMod val="75000"/>
                  </a:schemeClr>
                </a:solidFill>
              </a:rPr>
              <a:t>Gene/protein/disease extraction</a:t>
            </a:r>
          </a:p>
          <a:p>
            <a:r>
              <a:rPr lang="en-US">
                <a:solidFill>
                  <a:schemeClr val="accent1">
                    <a:lumMod val="75000"/>
                  </a:schemeClr>
                </a:solidFill>
              </a:rPr>
              <a:t>Adverse events </a:t>
            </a:r>
            <a:r>
              <a:rPr lang="en-US"/>
              <a:t>(side effects)</a:t>
            </a:r>
          </a:p>
          <a:p>
            <a:r>
              <a:rPr lang="en-US"/>
              <a:t>Predictive models for electronic health records</a:t>
            </a:r>
          </a:p>
          <a:p>
            <a:pPr lvl="1"/>
            <a:r>
              <a:rPr lang="en-US"/>
              <a:t>Predicting diagnosis codes (discover misclassifications)</a:t>
            </a:r>
          </a:p>
          <a:p>
            <a:pPr lvl="1"/>
            <a:r>
              <a:rPr lang="en-US">
                <a:solidFill>
                  <a:schemeClr val="accent1">
                    <a:lumMod val="75000"/>
                  </a:schemeClr>
                </a:solidFill>
              </a:rPr>
              <a:t>Predicting time-to-death</a:t>
            </a:r>
          </a:p>
          <a:p>
            <a:pPr lvl="1"/>
            <a:r>
              <a:rPr lang="en-US"/>
              <a:t>Predicting hospital discharge</a:t>
            </a:r>
          </a:p>
          <a:p>
            <a:pPr lvl="1"/>
            <a:r>
              <a:rPr lang="en-GB"/>
              <a:t>Classifying the urgency of medical situations </a:t>
            </a:r>
          </a:p>
          <a:p>
            <a:r>
              <a:rPr lang="en-US">
                <a:solidFill>
                  <a:schemeClr val="accent1">
                    <a:lumMod val="75000"/>
                  </a:schemeClr>
                </a:solidFill>
              </a:rPr>
              <a:t>Drug interactions</a:t>
            </a:r>
          </a:p>
          <a:p>
            <a:endParaRPr lang="en-US"/>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605877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7200E1-EA9D-CC41-BA21-1F225C14F7FB}"/>
              </a:ext>
            </a:extLst>
          </p:cNvPr>
          <p:cNvSpPr>
            <a:spLocks noGrp="1"/>
          </p:cNvSpPr>
          <p:nvPr>
            <p:ph type="title"/>
          </p:nvPr>
        </p:nvSpPr>
        <p:spPr/>
        <p:txBody>
          <a:bodyPr/>
          <a:lstStyle/>
          <a:p>
            <a:r>
              <a:rPr lang="en-GB"/>
              <a:t>gene/protein/disease extraction</a:t>
            </a:r>
          </a:p>
        </p:txBody>
      </p:sp>
      <p:sp>
        <p:nvSpPr>
          <p:cNvPr id="8" name="Content Placeholder 7">
            <a:extLst>
              <a:ext uri="{FF2B5EF4-FFF2-40B4-BE49-F238E27FC236}">
                <a16:creationId xmlns:a16="http://schemas.microsoft.com/office/drawing/2014/main" id="{44472D8B-AFF8-1A4D-8F9E-45DEFFA44CEA}"/>
              </a:ext>
            </a:extLst>
          </p:cNvPr>
          <p:cNvSpPr>
            <a:spLocks noGrp="1"/>
          </p:cNvSpPr>
          <p:nvPr>
            <p:ph idx="1"/>
          </p:nvPr>
        </p:nvSpPr>
        <p:spPr/>
        <p:txBody>
          <a:bodyPr>
            <a:normAutofit/>
          </a:bodyPr>
          <a:lstStyle/>
          <a:p>
            <a:r>
              <a:rPr lang="en-GB" sz="2000"/>
              <a:t>GNormPlus: a tool for tagging genes, gene families, and protein domains</a:t>
            </a:r>
          </a:p>
          <a:p>
            <a:r>
              <a:rPr lang="en-GB" sz="2000"/>
              <a:t>How about non-English texts?</a:t>
            </a:r>
          </a:p>
        </p:txBody>
      </p:sp>
      <p:sp>
        <p:nvSpPr>
          <p:cNvPr id="4" name="Footer Placeholder 3">
            <a:extLst>
              <a:ext uri="{FF2B5EF4-FFF2-40B4-BE49-F238E27FC236}">
                <a16:creationId xmlns:a16="http://schemas.microsoft.com/office/drawing/2014/main" id="{0F97E79C-D9FA-D444-BC1D-EE4F9097077A}"/>
              </a:ext>
            </a:extLst>
          </p:cNvPr>
          <p:cNvSpPr>
            <a:spLocks noGrp="1"/>
          </p:cNvSpPr>
          <p:nvPr>
            <p:ph type="ftr" sz="quarter" idx="11"/>
          </p:nvPr>
        </p:nvSpPr>
        <p:spPr/>
        <p:txBody>
          <a:bodyPr/>
          <a:lstStyle/>
          <a:p>
            <a:r>
              <a:rPr lang="en-US" dirty="0"/>
              <a:t>Suzan Verberne 2021</a:t>
            </a:r>
          </a:p>
        </p:txBody>
      </p:sp>
      <p:pic>
        <p:nvPicPr>
          <p:cNvPr id="10" name="Picture 9">
            <a:extLst>
              <a:ext uri="{FF2B5EF4-FFF2-40B4-BE49-F238E27FC236}">
                <a16:creationId xmlns:a16="http://schemas.microsoft.com/office/drawing/2014/main" id="{8C9BCB3B-61DD-E948-9967-9959B71F5A2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2920540"/>
            <a:ext cx="9144000" cy="3529088"/>
          </a:xfrm>
          <a:prstGeom prst="rect">
            <a:avLst/>
          </a:prstGeom>
        </p:spPr>
      </p:pic>
    </p:spTree>
    <p:extLst>
      <p:ext uri="{BB962C8B-B14F-4D97-AF65-F5344CB8AC3E}">
        <p14:creationId xmlns:p14="http://schemas.microsoft.com/office/powerpoint/2010/main" val="551188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DFA3-85D8-2B4F-ADB7-86BCD2FBDA10}"/>
              </a:ext>
            </a:extLst>
          </p:cNvPr>
          <p:cNvSpPr>
            <a:spLocks noGrp="1"/>
          </p:cNvSpPr>
          <p:nvPr>
            <p:ph type="title"/>
          </p:nvPr>
        </p:nvSpPr>
        <p:spPr/>
        <p:txBody>
          <a:bodyPr/>
          <a:lstStyle/>
          <a:p>
            <a:r>
              <a:rPr lang="en-GB"/>
              <a:t>gene/protein/disease extraction</a:t>
            </a:r>
          </a:p>
        </p:txBody>
      </p:sp>
      <p:sp>
        <p:nvSpPr>
          <p:cNvPr id="4" name="Footer Placeholder 3">
            <a:extLst>
              <a:ext uri="{FF2B5EF4-FFF2-40B4-BE49-F238E27FC236}">
                <a16:creationId xmlns:a16="http://schemas.microsoft.com/office/drawing/2014/main" id="{35C77AAF-A8EC-7142-9618-4FF0430E181B}"/>
              </a:ext>
            </a:extLst>
          </p:cNvPr>
          <p:cNvSpPr>
            <a:spLocks noGrp="1"/>
          </p:cNvSpPr>
          <p:nvPr>
            <p:ph type="ftr" sz="quarter" idx="11"/>
          </p:nvPr>
        </p:nvSpPr>
        <p:spPr/>
        <p:txBody>
          <a:bodyPr/>
          <a:lstStyle/>
          <a:p>
            <a:r>
              <a:rPr lang="en-US" dirty="0"/>
              <a:t>Suzan Verberne 2021</a:t>
            </a:r>
          </a:p>
        </p:txBody>
      </p:sp>
      <p:pic>
        <p:nvPicPr>
          <p:cNvPr id="5" name="Picture 4">
            <a:extLst>
              <a:ext uri="{FF2B5EF4-FFF2-40B4-BE49-F238E27FC236}">
                <a16:creationId xmlns:a16="http://schemas.microsoft.com/office/drawing/2014/main" id="{CF20C4DD-4E99-A642-895A-1E4CCF7B940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0336" y="2209800"/>
            <a:ext cx="8823664" cy="3712282"/>
          </a:xfrm>
          <a:prstGeom prst="rect">
            <a:avLst/>
          </a:prstGeom>
        </p:spPr>
      </p:pic>
    </p:spTree>
    <p:extLst>
      <p:ext uri="{BB962C8B-B14F-4D97-AF65-F5344CB8AC3E}">
        <p14:creationId xmlns:p14="http://schemas.microsoft.com/office/powerpoint/2010/main" val="3500586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Adverse events </a:t>
            </a:r>
            <a:endParaRPr lang="en-GB"/>
          </a:p>
        </p:txBody>
      </p:sp>
      <p:sp>
        <p:nvSpPr>
          <p:cNvPr id="3" name="Content Placeholder 2"/>
          <p:cNvSpPr>
            <a:spLocks noGrp="1"/>
          </p:cNvSpPr>
          <p:nvPr>
            <p:ph idx="1"/>
          </p:nvPr>
        </p:nvSpPr>
        <p:spPr/>
        <p:txBody>
          <a:bodyPr>
            <a:normAutofit/>
          </a:bodyPr>
          <a:lstStyle/>
          <a:p>
            <a:r>
              <a:rPr lang="en-US"/>
              <a:t>Mine </a:t>
            </a:r>
            <a:r>
              <a:rPr lang="en-US">
                <a:solidFill>
                  <a:srgbClr val="3477B2"/>
                </a:solidFill>
              </a:rPr>
              <a:t>adverse effects </a:t>
            </a:r>
            <a:r>
              <a:rPr lang="en-US"/>
              <a:t>from medical case reports</a:t>
            </a:r>
          </a:p>
          <a:p>
            <a:r>
              <a:rPr lang="en-US"/>
              <a:t>Adverse Drug Effect (ADE) benchmark corpus</a:t>
            </a:r>
          </a:p>
          <a:p>
            <a:pPr lvl="1"/>
            <a:r>
              <a:rPr lang="en-US"/>
              <a:t>a set of nearly 3000 case reports</a:t>
            </a:r>
          </a:p>
          <a:p>
            <a:pPr lvl="1"/>
            <a:r>
              <a:rPr lang="en-US"/>
              <a:t>manually annotated with 5063 drugs and 5776 conditions</a:t>
            </a:r>
          </a:p>
          <a:p>
            <a:pPr lvl="1"/>
            <a:r>
              <a:rPr lang="en-US"/>
              <a:t>+ ontology of adverse events</a:t>
            </a:r>
          </a:p>
          <a:p>
            <a:r>
              <a:rPr lang="en-US"/>
              <a:t>“With these methods, a number of drug label changes for the drugs rituximab, efalizumab, and natalizumab could successfully be predicted”</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4219851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ADE benchmark corpus</a:t>
            </a:r>
            <a:endParaRPr lang="en-GB"/>
          </a:p>
        </p:txBody>
      </p:sp>
      <p:sp>
        <p:nvSpPr>
          <p:cNvPr id="3" name="Content Placeholder 2"/>
          <p:cNvSpPr>
            <a:spLocks noGrp="1"/>
          </p:cNvSpPr>
          <p:nvPr>
            <p:ph idx="1"/>
          </p:nvPr>
        </p:nvSpPr>
        <p:spPr>
          <a:xfrm>
            <a:off x="1371600" y="6138527"/>
            <a:ext cx="7467600" cy="490873"/>
          </a:xfrm>
        </p:spPr>
        <p:txBody>
          <a:bodyPr>
            <a:noAutofit/>
          </a:bodyPr>
          <a:lstStyle/>
          <a:p>
            <a:pPr marL="0" indent="0" algn="r">
              <a:buNone/>
            </a:pPr>
            <a:r>
              <a:rPr lang="is-IS" sz="1400"/>
              <a:t>H. Gurulingappa et al., </a:t>
            </a:r>
            <a:r>
              <a:rPr lang="en-US" sz="1400"/>
              <a:t>Development of a benchmark corpus to support the automatic extraction of drug-related adverse effects from medical case reports </a:t>
            </a:r>
            <a:r>
              <a:rPr lang="is-IS" sz="1400"/>
              <a:t>J. Biomed. Inf. 45 (5) (2012) 885–892.</a:t>
            </a:r>
          </a:p>
        </p:txBody>
      </p:sp>
      <p:pic>
        <p:nvPicPr>
          <p:cNvPr id="5" name="Picture 4"/>
          <p:cNvPicPr>
            <a:picLocks noChangeAspect="1"/>
          </p:cNvPicPr>
          <p:nvPr/>
        </p:nvPicPr>
        <p:blipFill>
          <a:blip r:embed="rId2"/>
          <a:stretch>
            <a:fillRect/>
          </a:stretch>
        </p:blipFill>
        <p:spPr>
          <a:xfrm>
            <a:off x="1447800" y="1828800"/>
            <a:ext cx="5562600" cy="3922630"/>
          </a:xfrm>
          <a:prstGeom prst="rect">
            <a:avLst/>
          </a:prstGeom>
        </p:spPr>
      </p:pic>
    </p:spTree>
    <p:extLst>
      <p:ext uri="{BB962C8B-B14F-4D97-AF65-F5344CB8AC3E}">
        <p14:creationId xmlns:p14="http://schemas.microsoft.com/office/powerpoint/2010/main" val="365038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9E6AB-E7BD-BF44-AF83-AFE26B1D06FE}"/>
              </a:ext>
            </a:extLst>
          </p:cNvPr>
          <p:cNvSpPr>
            <a:spLocks noGrp="1"/>
          </p:cNvSpPr>
          <p:nvPr>
            <p:ph type="title"/>
          </p:nvPr>
        </p:nvSpPr>
        <p:spPr/>
        <p:txBody>
          <a:bodyPr>
            <a:normAutofit/>
          </a:bodyPr>
          <a:lstStyle/>
          <a:p>
            <a:r>
              <a:rPr lang="en-GB"/>
              <a:t>Predictive models for EHRs</a:t>
            </a:r>
          </a:p>
        </p:txBody>
      </p:sp>
      <p:sp>
        <p:nvSpPr>
          <p:cNvPr id="6" name="Content Placeholder 5">
            <a:extLst>
              <a:ext uri="{FF2B5EF4-FFF2-40B4-BE49-F238E27FC236}">
                <a16:creationId xmlns:a16="http://schemas.microsoft.com/office/drawing/2014/main" id="{71CF873E-6CA6-144F-AE43-46E4739BFCF0}"/>
              </a:ext>
            </a:extLst>
          </p:cNvPr>
          <p:cNvSpPr>
            <a:spLocks noGrp="1"/>
          </p:cNvSpPr>
          <p:nvPr>
            <p:ph idx="1"/>
          </p:nvPr>
        </p:nvSpPr>
        <p:spPr/>
        <p:txBody>
          <a:bodyPr>
            <a:normAutofit/>
          </a:bodyPr>
          <a:lstStyle/>
          <a:p>
            <a:r>
              <a:rPr lang="en-US" sz="2000"/>
              <a:t>“The model creates a probability distribution by predicting the chance that the end of life will occur during each specific month.”</a:t>
            </a:r>
            <a:endParaRPr lang="en-GB" sz="2000"/>
          </a:p>
        </p:txBody>
      </p:sp>
      <p:pic>
        <p:nvPicPr>
          <p:cNvPr id="1026" name="Picture 2" descr="Fig. 1">
            <a:extLst>
              <a:ext uri="{FF2B5EF4-FFF2-40B4-BE49-F238E27FC236}">
                <a16:creationId xmlns:a16="http://schemas.microsoft.com/office/drawing/2014/main" id="{DA830BD8-9804-D142-A448-621C66FCAC5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71600" y="2665351"/>
            <a:ext cx="5410200" cy="33043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AE4B3D0-8243-3142-8617-D3669C87BF0C}"/>
              </a:ext>
            </a:extLst>
          </p:cNvPr>
          <p:cNvSpPr/>
          <p:nvPr/>
        </p:nvSpPr>
        <p:spPr>
          <a:xfrm>
            <a:off x="1371600" y="6101126"/>
            <a:ext cx="7162800" cy="646331"/>
          </a:xfrm>
          <a:prstGeom prst="rect">
            <a:avLst/>
          </a:prstGeom>
        </p:spPr>
        <p:txBody>
          <a:bodyPr wrap="square">
            <a:spAutoFit/>
          </a:bodyPr>
          <a:lstStyle/>
          <a:p>
            <a:r>
              <a:rPr lang="en-US" sz="1200"/>
              <a:t>Merijn Beeksma, Suzan Verberne, Antal van den Bosch, Iris Hendrickx, Enny Das, Stef Groenewoud (2019). Predicting life expectancy with a long short-term memory recurrent neural network using electronic medical records. BMC Medical Informatics and Decision Making. 19:36. </a:t>
            </a:r>
            <a:r>
              <a:rPr lang="en-US" sz="1200">
                <a:hlinkClick r:id="rId3"/>
              </a:rPr>
              <a:t>https://doi.org/10.1186/s12911-019-0775-2</a:t>
            </a:r>
            <a:endParaRPr lang="en-GB" sz="1200"/>
          </a:p>
        </p:txBody>
      </p:sp>
    </p:spTree>
    <p:extLst>
      <p:ext uri="{BB962C8B-B14F-4D97-AF65-F5344CB8AC3E}">
        <p14:creationId xmlns:p14="http://schemas.microsoft.com/office/powerpoint/2010/main" val="3953850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D390-7FC2-6F44-8962-3130E174A8F6}"/>
              </a:ext>
            </a:extLst>
          </p:cNvPr>
          <p:cNvSpPr>
            <a:spLocks noGrp="1"/>
          </p:cNvSpPr>
          <p:nvPr>
            <p:ph type="title"/>
          </p:nvPr>
        </p:nvSpPr>
        <p:spPr/>
        <p:txBody>
          <a:bodyPr/>
          <a:lstStyle/>
          <a:p>
            <a:r>
              <a:rPr lang="en-GB"/>
              <a:t>Predictive models on EHRs</a:t>
            </a:r>
          </a:p>
        </p:txBody>
      </p:sp>
      <p:sp>
        <p:nvSpPr>
          <p:cNvPr id="4" name="Footer Placeholder 3">
            <a:extLst>
              <a:ext uri="{FF2B5EF4-FFF2-40B4-BE49-F238E27FC236}">
                <a16:creationId xmlns:a16="http://schemas.microsoft.com/office/drawing/2014/main" id="{8AE51A0B-72AA-104B-8F99-F6AF5A379BE2}"/>
              </a:ext>
            </a:extLst>
          </p:cNvPr>
          <p:cNvSpPr>
            <a:spLocks noGrp="1"/>
          </p:cNvSpPr>
          <p:nvPr>
            <p:ph type="ftr" sz="quarter" idx="11"/>
          </p:nvPr>
        </p:nvSpPr>
        <p:spPr/>
        <p:txBody>
          <a:bodyPr/>
          <a:lstStyle/>
          <a:p>
            <a:r>
              <a:rPr lang="en-US" dirty="0"/>
              <a:t>Suzan Verberne 2021</a:t>
            </a:r>
          </a:p>
        </p:txBody>
      </p:sp>
      <p:pic>
        <p:nvPicPr>
          <p:cNvPr id="2050" name="Picture 2" descr="Fig. 2">
            <a:extLst>
              <a:ext uri="{FF2B5EF4-FFF2-40B4-BE49-F238E27FC236}">
                <a16:creationId xmlns:a16="http://schemas.microsoft.com/office/drawing/2014/main" id="{8241DC23-CAED-7C49-9EEA-D07D727C3460}"/>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990600" y="1730374"/>
            <a:ext cx="737235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826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Suzan Verberne 2021</a:t>
            </a:r>
          </a:p>
        </p:txBody>
      </p:sp>
      <p:sp>
        <p:nvSpPr>
          <p:cNvPr id="3" name="Title 2"/>
          <p:cNvSpPr>
            <a:spLocks noGrp="1"/>
          </p:cNvSpPr>
          <p:nvPr>
            <p:ph type="title"/>
          </p:nvPr>
        </p:nvSpPr>
        <p:spPr/>
        <p:txBody>
          <a:bodyPr/>
          <a:lstStyle/>
          <a:p>
            <a:r>
              <a:rPr lang="en-GB"/>
              <a:t>Exercise</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196531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noProof="0"/>
              <a:t>Today’s lecture</a:t>
            </a:r>
          </a:p>
        </p:txBody>
      </p:sp>
      <p:sp>
        <p:nvSpPr>
          <p:cNvPr id="7" name="Content Placeholder 6"/>
          <p:cNvSpPr>
            <a:spLocks noGrp="1"/>
          </p:cNvSpPr>
          <p:nvPr>
            <p:ph idx="1"/>
          </p:nvPr>
        </p:nvSpPr>
        <p:spPr/>
        <p:txBody>
          <a:bodyPr>
            <a:normAutofit/>
          </a:bodyPr>
          <a:lstStyle/>
          <a:p>
            <a:r>
              <a:rPr lang="en-US" dirty="0"/>
              <a:t>Quiz about week 9</a:t>
            </a:r>
          </a:p>
          <a:p>
            <a:r>
              <a:rPr lang="en-US" dirty="0"/>
              <a:t>Biomedical text mining: motivation</a:t>
            </a:r>
          </a:p>
          <a:p>
            <a:r>
              <a:rPr lang="en-US" dirty="0"/>
              <a:t>Biomedical research questions that can be answered with TM</a:t>
            </a:r>
          </a:p>
          <a:p>
            <a:r>
              <a:rPr lang="en-US" dirty="0"/>
              <a:t>Exercise</a:t>
            </a:r>
          </a:p>
          <a:p>
            <a:r>
              <a:rPr lang="en-US" dirty="0"/>
              <a:t>Text mining modules in the biomedical domain</a:t>
            </a:r>
          </a:p>
          <a:p>
            <a:r>
              <a:rPr lang="en-US" dirty="0"/>
              <a:t>State of the art</a:t>
            </a:r>
          </a:p>
        </p:txBody>
      </p:sp>
      <p:sp>
        <p:nvSpPr>
          <p:cNvPr id="2" name="Footer Placeholder 1"/>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963710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needed for Bio-TM?</a:t>
            </a:r>
          </a:p>
        </p:txBody>
      </p:sp>
      <p:sp>
        <p:nvSpPr>
          <p:cNvPr id="3" name="Content Placeholder 2"/>
          <p:cNvSpPr>
            <a:spLocks noGrp="1"/>
          </p:cNvSpPr>
          <p:nvPr>
            <p:ph idx="1"/>
          </p:nvPr>
        </p:nvSpPr>
        <p:spPr/>
        <p:txBody>
          <a:bodyPr/>
          <a:lstStyle/>
          <a:p>
            <a:r>
              <a:rPr lang="en-GB"/>
              <a:t>Task: find side effects for medications in online cancer patient forum discussions</a:t>
            </a:r>
          </a:p>
          <a:p>
            <a:pPr marL="228600" lvl="1" indent="0">
              <a:buNone/>
            </a:pPr>
            <a:endParaRPr lang="en-GB"/>
          </a:p>
          <a:p>
            <a:r>
              <a:rPr lang="en-GB"/>
              <a:t>How would you approach this? What do you need?</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058329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D453-1A09-A14D-8D90-8962BBAEF530}"/>
              </a:ext>
            </a:extLst>
          </p:cNvPr>
          <p:cNvSpPr>
            <a:spLocks noGrp="1"/>
          </p:cNvSpPr>
          <p:nvPr>
            <p:ph type="title"/>
          </p:nvPr>
        </p:nvSpPr>
        <p:spPr/>
        <p:txBody>
          <a:bodyPr/>
          <a:lstStyle/>
          <a:p>
            <a:r>
              <a:rPr lang="en-GB"/>
              <a:t>What is needed for Bio-TM?</a:t>
            </a:r>
          </a:p>
        </p:txBody>
      </p:sp>
      <p:sp>
        <p:nvSpPr>
          <p:cNvPr id="5" name="Text Placeholder 4">
            <a:extLst>
              <a:ext uri="{FF2B5EF4-FFF2-40B4-BE49-F238E27FC236}">
                <a16:creationId xmlns:a16="http://schemas.microsoft.com/office/drawing/2014/main" id="{6CB6564B-79D2-5641-8AD9-9CEF791F2730}"/>
              </a:ext>
            </a:extLst>
          </p:cNvPr>
          <p:cNvSpPr>
            <a:spLocks noGrp="1"/>
          </p:cNvSpPr>
          <p:nvPr>
            <p:ph type="body" idx="1"/>
          </p:nvPr>
        </p:nvSpPr>
        <p:spPr/>
        <p:txBody>
          <a:bodyPr/>
          <a:lstStyle/>
          <a:p>
            <a:r>
              <a:rPr lang="en-GB"/>
              <a:t>Steps to take</a:t>
            </a:r>
          </a:p>
        </p:txBody>
      </p:sp>
      <p:sp>
        <p:nvSpPr>
          <p:cNvPr id="3" name="Content Placeholder 2">
            <a:extLst>
              <a:ext uri="{FF2B5EF4-FFF2-40B4-BE49-F238E27FC236}">
                <a16:creationId xmlns:a16="http://schemas.microsoft.com/office/drawing/2014/main" id="{2B264560-78C6-B84F-822F-213C2061092D}"/>
              </a:ext>
            </a:extLst>
          </p:cNvPr>
          <p:cNvSpPr>
            <a:spLocks noGrp="1"/>
          </p:cNvSpPr>
          <p:nvPr>
            <p:ph sz="half" idx="2"/>
          </p:nvPr>
        </p:nvSpPr>
        <p:spPr/>
        <p:txBody>
          <a:bodyPr>
            <a:normAutofit fontScale="92500" lnSpcReduction="10000"/>
          </a:bodyPr>
          <a:lstStyle/>
          <a:p>
            <a:pPr marL="685800" lvl="1" indent="-457200">
              <a:buFont typeface="+mj-lt"/>
              <a:buAutoNum type="arabicPeriod"/>
            </a:pPr>
            <a:r>
              <a:rPr lang="en-GB"/>
              <a:t>Get/create training data for NER</a:t>
            </a:r>
          </a:p>
          <a:p>
            <a:pPr marL="685800" lvl="1" indent="-457200">
              <a:buFont typeface="+mj-lt"/>
              <a:buAutoNum type="arabicPeriod"/>
            </a:pPr>
            <a:r>
              <a:rPr lang="en-GB"/>
              <a:t>Identify drug names and side effects in the messages</a:t>
            </a:r>
          </a:p>
          <a:p>
            <a:pPr marL="685800" lvl="1" indent="-457200">
              <a:buFont typeface="+mj-lt"/>
              <a:buAutoNum type="arabicPeriod"/>
            </a:pPr>
            <a:r>
              <a:rPr lang="en-GB"/>
              <a:t>Extract cooccurrences of drug names and side effects in one message</a:t>
            </a:r>
          </a:p>
          <a:p>
            <a:pPr marL="685800" lvl="1" indent="-457200">
              <a:buFont typeface="+mj-lt"/>
              <a:buAutoNum type="arabicPeriod"/>
            </a:pPr>
            <a:r>
              <a:rPr lang="en-GB">
                <a:solidFill>
                  <a:schemeClr val="accent1">
                    <a:lumMod val="75000"/>
                  </a:schemeClr>
                </a:solidFill>
              </a:rPr>
              <a:t>Normalize</a:t>
            </a:r>
            <a:r>
              <a:rPr lang="en-GB"/>
              <a:t> the side effects (map to ontology)</a:t>
            </a:r>
          </a:p>
          <a:p>
            <a:pPr marL="685800" lvl="1" indent="-457200">
              <a:buFont typeface="+mj-lt"/>
              <a:buAutoNum type="arabicPeriod"/>
            </a:pPr>
            <a:r>
              <a:rPr lang="en-GB"/>
              <a:t>Match the found relations to an existing knowledge base to identify which relations are new</a:t>
            </a:r>
          </a:p>
          <a:p>
            <a:pPr lvl="1"/>
            <a:endParaRPr lang="en-GB"/>
          </a:p>
          <a:p>
            <a:endParaRPr lang="en-GB"/>
          </a:p>
        </p:txBody>
      </p:sp>
      <p:sp>
        <p:nvSpPr>
          <p:cNvPr id="6" name="Text Placeholder 5">
            <a:extLst>
              <a:ext uri="{FF2B5EF4-FFF2-40B4-BE49-F238E27FC236}">
                <a16:creationId xmlns:a16="http://schemas.microsoft.com/office/drawing/2014/main" id="{C71ED1AF-FBE6-C944-987A-E476E7F28B13}"/>
              </a:ext>
            </a:extLst>
          </p:cNvPr>
          <p:cNvSpPr>
            <a:spLocks noGrp="1"/>
          </p:cNvSpPr>
          <p:nvPr>
            <p:ph type="body" sz="quarter" idx="3"/>
          </p:nvPr>
        </p:nvSpPr>
        <p:spPr/>
        <p:txBody>
          <a:bodyPr/>
          <a:lstStyle/>
          <a:p>
            <a:r>
              <a:rPr lang="en-GB"/>
              <a:t>Needed</a:t>
            </a:r>
          </a:p>
        </p:txBody>
      </p:sp>
      <p:sp>
        <p:nvSpPr>
          <p:cNvPr id="7" name="Content Placeholder 6">
            <a:extLst>
              <a:ext uri="{FF2B5EF4-FFF2-40B4-BE49-F238E27FC236}">
                <a16:creationId xmlns:a16="http://schemas.microsoft.com/office/drawing/2014/main" id="{5174854E-906C-E347-ABDF-2EDB0D5ACB1C}"/>
              </a:ext>
            </a:extLst>
          </p:cNvPr>
          <p:cNvSpPr>
            <a:spLocks noGrp="1"/>
          </p:cNvSpPr>
          <p:nvPr>
            <p:ph sz="quarter" idx="4"/>
          </p:nvPr>
        </p:nvSpPr>
        <p:spPr/>
        <p:txBody>
          <a:bodyPr>
            <a:normAutofit fontScale="92500" lnSpcReduction="10000"/>
          </a:bodyPr>
          <a:lstStyle/>
          <a:p>
            <a:pPr marL="312738" indent="-300038"/>
            <a:r>
              <a:rPr lang="en-GB"/>
              <a:t>Lists/ontologies of drug names and known side effects (e.g. SNOMED CT)</a:t>
            </a:r>
          </a:p>
          <a:p>
            <a:pPr marL="312738" indent="-300038"/>
            <a:r>
              <a:rPr lang="en-GB"/>
              <a:t>Pre-processing (spelling correction)</a:t>
            </a:r>
          </a:p>
          <a:p>
            <a:pPr marL="312738" indent="-300038"/>
            <a:r>
              <a:rPr lang="en-GB"/>
              <a:t>Labelled data for supervised NER and evaluation</a:t>
            </a:r>
          </a:p>
          <a:p>
            <a:endParaRPr lang="en-GB"/>
          </a:p>
        </p:txBody>
      </p:sp>
      <p:sp>
        <p:nvSpPr>
          <p:cNvPr id="4" name="Footer Placeholder 3">
            <a:extLst>
              <a:ext uri="{FF2B5EF4-FFF2-40B4-BE49-F238E27FC236}">
                <a16:creationId xmlns:a16="http://schemas.microsoft.com/office/drawing/2014/main" id="{166BC6B7-F95E-E94C-8963-1F1FB1913CFC}"/>
              </a:ext>
            </a:extLst>
          </p:cNvPr>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769518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88FB917-83A5-BD4E-870C-924357C54F72}"/>
              </a:ext>
            </a:extLst>
          </p:cNvPr>
          <p:cNvSpPr>
            <a:spLocks noGrp="1"/>
          </p:cNvSpPr>
          <p:nvPr>
            <p:ph type="title"/>
          </p:nvPr>
        </p:nvSpPr>
        <p:spPr/>
        <p:txBody>
          <a:bodyPr/>
          <a:lstStyle/>
          <a:p>
            <a:r>
              <a:rPr lang="en-GB"/>
              <a:t>Normalization</a:t>
            </a:r>
          </a:p>
        </p:txBody>
      </p:sp>
      <p:sp>
        <p:nvSpPr>
          <p:cNvPr id="9" name="Content Placeholder 8">
            <a:extLst>
              <a:ext uri="{FF2B5EF4-FFF2-40B4-BE49-F238E27FC236}">
                <a16:creationId xmlns:a16="http://schemas.microsoft.com/office/drawing/2014/main" id="{26C3E1AB-0A10-3040-97A3-DF4D03C6AF74}"/>
              </a:ext>
            </a:extLst>
          </p:cNvPr>
          <p:cNvSpPr>
            <a:spLocks noGrp="1"/>
          </p:cNvSpPr>
          <p:nvPr>
            <p:ph idx="1"/>
          </p:nvPr>
        </p:nvSpPr>
        <p:spPr/>
        <p:txBody>
          <a:bodyPr/>
          <a:lstStyle/>
          <a:p>
            <a:r>
              <a:rPr lang="en-GB"/>
              <a:t>“An hour after taking Gleevec, I start to feel tingling in my upper and lower leg”</a:t>
            </a:r>
          </a:p>
          <a:p>
            <a:r>
              <a:rPr lang="en-GB"/>
              <a:t>“Does anyone else experience a tingly feeling when using Gleevec?”</a:t>
            </a:r>
          </a:p>
          <a:p>
            <a:r>
              <a:rPr lang="en-GB"/>
              <a:t>“I stopped using Gleevec because the pain in my legs drove me crazy”</a:t>
            </a:r>
          </a:p>
        </p:txBody>
      </p:sp>
      <p:sp>
        <p:nvSpPr>
          <p:cNvPr id="7" name="Footer Placeholder 6">
            <a:extLst>
              <a:ext uri="{FF2B5EF4-FFF2-40B4-BE49-F238E27FC236}">
                <a16:creationId xmlns:a16="http://schemas.microsoft.com/office/drawing/2014/main" id="{B5251798-4498-274A-AF4A-8AED98911FE4}"/>
              </a:ext>
            </a:extLst>
          </p:cNvPr>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992513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Suzan Verberne 2021</a:t>
            </a:r>
          </a:p>
        </p:txBody>
      </p:sp>
      <p:sp>
        <p:nvSpPr>
          <p:cNvPr id="3" name="Title 2"/>
          <p:cNvSpPr>
            <a:spLocks noGrp="1"/>
          </p:cNvSpPr>
          <p:nvPr>
            <p:ph type="title"/>
          </p:nvPr>
        </p:nvSpPr>
        <p:spPr/>
        <p:txBody>
          <a:bodyPr/>
          <a:lstStyle/>
          <a:p>
            <a:r>
              <a:rPr lang="en-GB"/>
              <a:t>Bio-TM Modules</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434112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Modules in Bio-TM</a:t>
            </a:r>
          </a:p>
        </p:txBody>
      </p:sp>
      <p:sp>
        <p:nvSpPr>
          <p:cNvPr id="3" name="Content Placeholder 2"/>
          <p:cNvSpPr>
            <a:spLocks noGrp="1"/>
          </p:cNvSpPr>
          <p:nvPr>
            <p:ph idx="1"/>
          </p:nvPr>
        </p:nvSpPr>
        <p:spPr/>
        <p:txBody>
          <a:bodyPr/>
          <a:lstStyle/>
          <a:p>
            <a:r>
              <a:rPr lang="en-GB"/>
              <a:t>Information Retrieval</a:t>
            </a:r>
          </a:p>
          <a:p>
            <a:r>
              <a:rPr lang="en-GB"/>
              <a:t>Named Entity Recognition</a:t>
            </a:r>
            <a:br>
              <a:rPr lang="en-GB"/>
            </a:br>
            <a:r>
              <a:rPr lang="en-GB"/>
              <a:t>and ontology linking</a:t>
            </a:r>
          </a:p>
          <a:p>
            <a:r>
              <a:rPr lang="en-GB"/>
              <a:t>Relation Extraction</a:t>
            </a:r>
          </a:p>
          <a:p>
            <a:r>
              <a:rPr lang="en-GB"/>
              <a:t>Knowledge Discovery</a:t>
            </a:r>
          </a:p>
          <a:p>
            <a:r>
              <a:rPr lang="en-GB"/>
              <a:t>Visualization</a:t>
            </a:r>
          </a:p>
        </p:txBody>
      </p:sp>
      <p:pic>
        <p:nvPicPr>
          <p:cNvPr id="5" name="Picture 4" descr="Screenshot 2018-11-13 at 17.20.37.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62400" y="1905000"/>
            <a:ext cx="4902200" cy="3390900"/>
          </a:xfrm>
          <a:prstGeom prst="rect">
            <a:avLst/>
          </a:prstGeom>
        </p:spPr>
      </p:pic>
      <p:sp>
        <p:nvSpPr>
          <p:cNvPr id="6" name="Rectangle 5">
            <a:extLst>
              <a:ext uri="{FF2B5EF4-FFF2-40B4-BE49-F238E27FC236}">
                <a16:creationId xmlns:a16="http://schemas.microsoft.com/office/drawing/2014/main" id="{BD85CE56-AE6E-734D-9D2A-0C235BF397DC}"/>
              </a:ext>
            </a:extLst>
          </p:cNvPr>
          <p:cNvSpPr/>
          <p:nvPr/>
        </p:nvSpPr>
        <p:spPr>
          <a:xfrm>
            <a:off x="2743200" y="6385883"/>
            <a:ext cx="6400800" cy="307777"/>
          </a:xfrm>
          <a:prstGeom prst="rect">
            <a:avLst/>
          </a:prstGeom>
        </p:spPr>
        <p:txBody>
          <a:bodyPr wrap="square">
            <a:spAutoFit/>
          </a:bodyPr>
          <a:lstStyle/>
          <a:p>
            <a:r>
              <a:rPr lang="en-US" sz="1400">
                <a:latin typeface="AdvGulliv"/>
              </a:rPr>
              <a:t>Fleuren and Alkema (2015). Application of text mining in the biomedical domain </a:t>
            </a:r>
            <a:endParaRPr lang="en-US" sz="1400"/>
          </a:p>
        </p:txBody>
      </p:sp>
    </p:spTree>
    <p:extLst>
      <p:ext uri="{BB962C8B-B14F-4D97-AF65-F5344CB8AC3E}">
        <p14:creationId xmlns:p14="http://schemas.microsoft.com/office/powerpoint/2010/main" val="3138393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Information Retrieval</a:t>
            </a:r>
          </a:p>
        </p:txBody>
      </p:sp>
      <p:sp>
        <p:nvSpPr>
          <p:cNvPr id="3" name="Content Placeholder 2"/>
          <p:cNvSpPr>
            <a:spLocks noGrp="1"/>
          </p:cNvSpPr>
          <p:nvPr>
            <p:ph idx="1"/>
          </p:nvPr>
        </p:nvSpPr>
        <p:spPr/>
        <p:txBody>
          <a:bodyPr/>
          <a:lstStyle/>
          <a:p>
            <a:r>
              <a:rPr lang="en-GB"/>
              <a:t>Most used IR system: PubMed</a:t>
            </a:r>
          </a:p>
          <a:p>
            <a:pPr lvl="1"/>
            <a:r>
              <a:rPr lang="en-GB"/>
              <a:t>Underlying database: MEDLINE</a:t>
            </a:r>
          </a:p>
          <a:p>
            <a:pPr lvl="1"/>
            <a:r>
              <a:rPr lang="en-GB"/>
              <a:t>MEDLINE has full text papers and annotated abstracts with Medical Subject Heading (MeSH) Terms. </a:t>
            </a:r>
          </a:p>
          <a:p>
            <a:pPr lvl="1"/>
            <a:r>
              <a:rPr lang="en-GB"/>
              <a:t>Search terms: formulated by expert (query)</a:t>
            </a:r>
          </a:p>
          <a:p>
            <a:pPr lvl="1"/>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4053274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pubMed</a:t>
            </a:r>
          </a:p>
        </p:txBody>
      </p:sp>
      <p:sp>
        <p:nvSpPr>
          <p:cNvPr id="4" name="Footer Placeholder 3"/>
          <p:cNvSpPr>
            <a:spLocks noGrp="1"/>
          </p:cNvSpPr>
          <p:nvPr>
            <p:ph type="ftr" sz="quarter" idx="11"/>
          </p:nvPr>
        </p:nvSpPr>
        <p:spPr/>
        <p:txBody>
          <a:bodyPr/>
          <a:lstStyle/>
          <a:p>
            <a:r>
              <a:rPr lang="en-US" dirty="0"/>
              <a:t>Suzan Verberne 2021</a:t>
            </a:r>
          </a:p>
        </p:txBody>
      </p:sp>
      <p:pic>
        <p:nvPicPr>
          <p:cNvPr id="5" name="Picture 4" descr="Screenshot 2018-11-16 at 11.41.38.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074" y="1295400"/>
            <a:ext cx="9144000" cy="5410970"/>
          </a:xfrm>
          <a:prstGeom prst="rect">
            <a:avLst/>
          </a:prstGeom>
        </p:spPr>
      </p:pic>
    </p:spTree>
    <p:extLst>
      <p:ext uri="{BB962C8B-B14F-4D97-AF65-F5344CB8AC3E}">
        <p14:creationId xmlns:p14="http://schemas.microsoft.com/office/powerpoint/2010/main" val="8310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Information Retrieval</a:t>
            </a:r>
          </a:p>
        </p:txBody>
      </p:sp>
      <p:sp>
        <p:nvSpPr>
          <p:cNvPr id="3" name="Content Placeholder 2"/>
          <p:cNvSpPr>
            <a:spLocks noGrp="1"/>
          </p:cNvSpPr>
          <p:nvPr>
            <p:ph idx="1"/>
          </p:nvPr>
        </p:nvSpPr>
        <p:spPr/>
        <p:txBody>
          <a:bodyPr/>
          <a:lstStyle/>
          <a:p>
            <a:r>
              <a:rPr lang="en-GB"/>
              <a:t>TM systems sometimes have advanced query options:</a:t>
            </a:r>
          </a:p>
          <a:p>
            <a:pPr lvl="1"/>
            <a:r>
              <a:rPr lang="en-GB"/>
              <a:t>‘concepts’: organizing similar keywords such as synonyms and alternative names into one concept based on a </a:t>
            </a:r>
            <a:r>
              <a:rPr lang="en-GB">
                <a:solidFill>
                  <a:schemeClr val="accent1">
                    <a:lumMod val="75000"/>
                  </a:schemeClr>
                </a:solidFill>
              </a:rPr>
              <a:t>controlled vocabulary </a:t>
            </a:r>
            <a:r>
              <a:rPr lang="en-GB"/>
              <a:t>and subsequently incorporating all keywords of the same concept into the query.</a:t>
            </a:r>
          </a:p>
        </p:txBody>
      </p:sp>
      <p:sp>
        <p:nvSpPr>
          <p:cNvPr id="4" name="Footer Placeholder 3"/>
          <p:cNvSpPr>
            <a:spLocks noGrp="1"/>
          </p:cNvSpPr>
          <p:nvPr>
            <p:ph type="ftr" sz="quarter" idx="11"/>
          </p:nvPr>
        </p:nvSpPr>
        <p:spPr/>
        <p:txBody>
          <a:bodyPr/>
          <a:lstStyle/>
          <a:p>
            <a:r>
              <a:rPr lang="en-US" dirty="0"/>
              <a:t>Suzan Verberne 2021</a:t>
            </a:r>
          </a:p>
        </p:txBody>
      </p:sp>
      <p:pic>
        <p:nvPicPr>
          <p:cNvPr id="5" name="Picture 4" descr="Screenshot 2018-11-14 at 08.06.5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962400"/>
            <a:ext cx="9144000" cy="1189463"/>
          </a:xfrm>
          <a:prstGeom prst="rect">
            <a:avLst/>
          </a:prstGeom>
        </p:spPr>
      </p:pic>
    </p:spTree>
    <p:extLst>
      <p:ext uri="{BB962C8B-B14F-4D97-AF65-F5344CB8AC3E}">
        <p14:creationId xmlns:p14="http://schemas.microsoft.com/office/powerpoint/2010/main" val="3958501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66A421-8AC2-4140-8661-CD0A5990AE0E}"/>
              </a:ext>
            </a:extLst>
          </p:cNvPr>
          <p:cNvSpPr>
            <a:spLocks noGrp="1"/>
          </p:cNvSpPr>
          <p:nvPr>
            <p:ph type="ftr" sz="quarter" idx="11"/>
          </p:nvPr>
        </p:nvSpPr>
        <p:spPr/>
        <p:txBody>
          <a:bodyPr/>
          <a:lstStyle/>
          <a:p>
            <a:r>
              <a:rPr lang="en-US" dirty="0"/>
              <a:t>Suzan Verberne 2021</a:t>
            </a:r>
          </a:p>
        </p:txBody>
      </p:sp>
      <p:sp>
        <p:nvSpPr>
          <p:cNvPr id="3" name="Title 2">
            <a:extLst>
              <a:ext uri="{FF2B5EF4-FFF2-40B4-BE49-F238E27FC236}">
                <a16:creationId xmlns:a16="http://schemas.microsoft.com/office/drawing/2014/main" id="{72DC0DB0-2925-5B4A-814A-F46CC5BF1C80}"/>
              </a:ext>
            </a:extLst>
          </p:cNvPr>
          <p:cNvSpPr>
            <a:spLocks noGrp="1"/>
          </p:cNvSpPr>
          <p:nvPr>
            <p:ph type="title"/>
          </p:nvPr>
        </p:nvSpPr>
        <p:spPr/>
        <p:txBody>
          <a:bodyPr/>
          <a:lstStyle/>
          <a:p>
            <a:r>
              <a:rPr lang="en-GB"/>
              <a:t>Named Entity Recognition</a:t>
            </a:r>
          </a:p>
        </p:txBody>
      </p:sp>
      <p:sp>
        <p:nvSpPr>
          <p:cNvPr id="4" name="Text Placeholder 3">
            <a:extLst>
              <a:ext uri="{FF2B5EF4-FFF2-40B4-BE49-F238E27FC236}">
                <a16:creationId xmlns:a16="http://schemas.microsoft.com/office/drawing/2014/main" id="{6A5D61C0-D6C2-BE4A-BF63-10C1D75CAA7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41777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Named entity recognition</a:t>
            </a:r>
          </a:p>
        </p:txBody>
      </p:sp>
      <p:sp>
        <p:nvSpPr>
          <p:cNvPr id="3" name="Content Placeholder 2"/>
          <p:cNvSpPr>
            <a:spLocks noGrp="1"/>
          </p:cNvSpPr>
          <p:nvPr>
            <p:ph idx="1"/>
          </p:nvPr>
        </p:nvSpPr>
        <p:spPr/>
        <p:txBody>
          <a:bodyPr>
            <a:normAutofit/>
          </a:bodyPr>
          <a:lstStyle/>
          <a:p>
            <a:r>
              <a:rPr lang="en-US"/>
              <a:t>Identifying </a:t>
            </a:r>
            <a:r>
              <a:rPr lang="en-US">
                <a:solidFill>
                  <a:schemeClr val="accent1">
                    <a:lumMod val="75000"/>
                  </a:schemeClr>
                </a:solidFill>
              </a:rPr>
              <a:t>biomedical entities </a:t>
            </a:r>
            <a:r>
              <a:rPr lang="en-US"/>
              <a:t>in retrieved documents</a:t>
            </a:r>
          </a:p>
          <a:p>
            <a:r>
              <a:rPr lang="en-US"/>
              <a:t>Mentions of entities are highlighted and linked to the specific concept in a controlled vocabulary (thesaurus or ontology)</a:t>
            </a:r>
          </a:p>
          <a:p>
            <a:pPr lvl="1"/>
            <a:r>
              <a:rPr lang="en-US">
                <a:solidFill>
                  <a:schemeClr val="accent1">
                    <a:lumMod val="75000"/>
                  </a:schemeClr>
                </a:solidFill>
              </a:rPr>
              <a:t>Unified Medical Language System (UMLS)</a:t>
            </a:r>
          </a:p>
          <a:p>
            <a:pPr lvl="1"/>
            <a:r>
              <a:rPr lang="en-US"/>
              <a:t>“The UMLS integrates and distributes key terminology, classification and coding standards, and associated resources to promote creation of more effective and interoperable biomedical information systems and services, including electronic health records.”</a:t>
            </a:r>
          </a:p>
          <a:p>
            <a:r>
              <a:rPr lang="en-US"/>
              <a:t>Ambiguity and variation are challenges</a:t>
            </a:r>
          </a:p>
          <a:p>
            <a:endParaRPr lang="en-US"/>
          </a:p>
          <a:p>
            <a:endParaRPr lang="en-GB"/>
          </a:p>
        </p:txBody>
      </p:sp>
      <p:sp>
        <p:nvSpPr>
          <p:cNvPr id="6" name="Footer Placeholder 5">
            <a:extLst>
              <a:ext uri="{FF2B5EF4-FFF2-40B4-BE49-F238E27FC236}">
                <a16:creationId xmlns:a16="http://schemas.microsoft.com/office/drawing/2014/main" id="{E82FECB8-B6D7-9941-AD6E-C11C23A61EAA}"/>
              </a:ext>
            </a:extLst>
          </p:cNvPr>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15322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GB" noProof="0"/>
              <a:t>Quiz about week 9</a:t>
            </a:r>
          </a:p>
        </p:txBody>
      </p:sp>
      <p:sp>
        <p:nvSpPr>
          <p:cNvPr id="7" name="Content Placeholder 6">
            <a:extLst>
              <a:ext uri="{FF2B5EF4-FFF2-40B4-BE49-F238E27FC236}">
                <a16:creationId xmlns:a16="http://schemas.microsoft.com/office/drawing/2014/main" id="{526D8607-5041-4641-8BFC-21962762283D}"/>
              </a:ext>
            </a:extLst>
          </p:cNvPr>
          <p:cNvSpPr>
            <a:spLocks noGrp="1"/>
          </p:cNvSpPr>
          <p:nvPr>
            <p:ph idx="1"/>
          </p:nvPr>
        </p:nvSpPr>
        <p:spPr/>
        <p:txBody>
          <a:bodyPr/>
          <a:lstStyle/>
          <a:p>
            <a:r>
              <a:rPr lang="en-GB"/>
              <a:t>Suppose we have customer reviews with scores 1-5 and we are asked to train a model to predict a score given a review text. What kind of problem is this?</a:t>
            </a:r>
          </a:p>
          <a:p>
            <a:pPr marL="685800" lvl="1" indent="-457200">
              <a:buFont typeface="+mj-lt"/>
              <a:buAutoNum type="alphaLcPeriod"/>
            </a:pPr>
            <a:r>
              <a:rPr lang="en-GB"/>
              <a:t>Multi-class classification</a:t>
            </a:r>
          </a:p>
          <a:p>
            <a:pPr marL="685800" lvl="1" indent="-457200">
              <a:buFont typeface="+mj-lt"/>
              <a:buAutoNum type="alphaLcPeriod"/>
            </a:pPr>
            <a:r>
              <a:rPr lang="en-GB"/>
              <a:t>Multi-label classification</a:t>
            </a:r>
          </a:p>
          <a:p>
            <a:pPr marL="685800" lvl="1" indent="-457200">
              <a:buFont typeface="+mj-lt"/>
              <a:buAutoNum type="alphaLcPeriod"/>
            </a:pPr>
            <a:r>
              <a:rPr lang="en-GB"/>
              <a:t>(Ordinal) regression</a:t>
            </a:r>
          </a:p>
        </p:txBody>
      </p:sp>
      <p:sp>
        <p:nvSpPr>
          <p:cNvPr id="4" name="Footer Placeholder 3"/>
          <p:cNvSpPr>
            <a:spLocks noGrp="1"/>
          </p:cNvSpPr>
          <p:nvPr>
            <p:ph type="ftr" sz="quarter" idx="11"/>
          </p:nvPr>
        </p:nvSpPr>
        <p:spPr>
          <a:xfrm>
            <a:off x="3124200" y="6356350"/>
            <a:ext cx="2895600" cy="365125"/>
          </a:xfrm>
        </p:spPr>
        <p:txBody>
          <a:bodyPr/>
          <a:lstStyle/>
          <a:p>
            <a:r>
              <a:rPr lang="en-US" dirty="0"/>
              <a:t>Suzan Verberne 2021</a:t>
            </a:r>
          </a:p>
        </p:txBody>
      </p:sp>
    </p:spTree>
    <p:extLst>
      <p:ext uri="{BB962C8B-B14F-4D97-AF65-F5344CB8AC3E}">
        <p14:creationId xmlns:p14="http://schemas.microsoft.com/office/powerpoint/2010/main" val="2603417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Bio-NER</a:t>
            </a:r>
          </a:p>
        </p:txBody>
      </p:sp>
      <p:sp>
        <p:nvSpPr>
          <p:cNvPr id="3" name="Content Placeholder 2"/>
          <p:cNvSpPr>
            <a:spLocks noGrp="1"/>
          </p:cNvSpPr>
          <p:nvPr>
            <p:ph idx="1"/>
          </p:nvPr>
        </p:nvSpPr>
        <p:spPr/>
        <p:txBody>
          <a:bodyPr/>
          <a:lstStyle/>
          <a:p>
            <a:r>
              <a:rPr lang="en-US"/>
              <a:t>One of the biggest challenges of bio-NER is the recognition </a:t>
            </a:r>
            <a:r>
              <a:rPr lang="en-US">
                <a:solidFill>
                  <a:srgbClr val="3477B2"/>
                </a:solidFill>
              </a:rPr>
              <a:t>of genes and protein names </a:t>
            </a:r>
            <a:r>
              <a:rPr lang="en-US"/>
              <a:t>in scientific text</a:t>
            </a:r>
          </a:p>
          <a:p>
            <a:pPr lvl="1"/>
            <a:r>
              <a:rPr lang="en-US"/>
              <a:t>These are often described using different names and symbols and multiple genes share symbols and names</a:t>
            </a:r>
          </a:p>
          <a:p>
            <a:pPr lvl="1"/>
            <a:r>
              <a:rPr lang="en-US"/>
              <a:t>“Results from the gene normalization task of the </a:t>
            </a:r>
            <a:r>
              <a:rPr lang="en-US">
                <a:solidFill>
                  <a:srgbClr val="3477B2"/>
                </a:solidFill>
              </a:rPr>
              <a:t>BioCreative II contest </a:t>
            </a:r>
            <a:r>
              <a:rPr lang="en-US"/>
              <a:t>underline this challenge, since none of the participating systems was able to correctly extract all human genes from a set of expert-curated MEDLINE abstracts”</a:t>
            </a:r>
          </a:p>
          <a:p>
            <a:pPr lvl="2"/>
            <a:r>
              <a:rPr lang="en-US"/>
              <a:t>(experts agreed in 90–95% of the cases)</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799659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2605-8AF3-7A4D-AE8E-4F55B018031E}"/>
              </a:ext>
            </a:extLst>
          </p:cNvPr>
          <p:cNvSpPr>
            <a:spLocks noGrp="1"/>
          </p:cNvSpPr>
          <p:nvPr>
            <p:ph type="title"/>
          </p:nvPr>
        </p:nvSpPr>
        <p:spPr/>
        <p:txBody>
          <a:bodyPr/>
          <a:lstStyle/>
          <a:p>
            <a:r>
              <a:rPr lang="en-GB"/>
              <a:t>Gene names</a:t>
            </a:r>
          </a:p>
        </p:txBody>
      </p:sp>
      <p:sp>
        <p:nvSpPr>
          <p:cNvPr id="4" name="Footer Placeholder 3">
            <a:extLst>
              <a:ext uri="{FF2B5EF4-FFF2-40B4-BE49-F238E27FC236}">
                <a16:creationId xmlns:a16="http://schemas.microsoft.com/office/drawing/2014/main" id="{1564F0C6-A348-FD4E-81D7-3511A2F3BA5F}"/>
              </a:ext>
            </a:extLst>
          </p:cNvPr>
          <p:cNvSpPr>
            <a:spLocks noGrp="1"/>
          </p:cNvSpPr>
          <p:nvPr>
            <p:ph type="ftr" sz="quarter" idx="11"/>
          </p:nvPr>
        </p:nvSpPr>
        <p:spPr/>
        <p:txBody>
          <a:bodyPr/>
          <a:lstStyle/>
          <a:p>
            <a:r>
              <a:rPr lang="en-US" dirty="0"/>
              <a:t>Suzan Verberne 2021</a:t>
            </a:r>
          </a:p>
        </p:txBody>
      </p:sp>
      <p:sp>
        <p:nvSpPr>
          <p:cNvPr id="5" name="Rectangle 4">
            <a:extLst>
              <a:ext uri="{FF2B5EF4-FFF2-40B4-BE49-F238E27FC236}">
                <a16:creationId xmlns:a16="http://schemas.microsoft.com/office/drawing/2014/main" id="{F9BE9668-EA30-884F-9103-502B9D6CB695}"/>
              </a:ext>
            </a:extLst>
          </p:cNvPr>
          <p:cNvSpPr/>
          <p:nvPr/>
        </p:nvSpPr>
        <p:spPr>
          <a:xfrm>
            <a:off x="4648200" y="5656779"/>
            <a:ext cx="3604000" cy="369332"/>
          </a:xfrm>
          <a:prstGeom prst="rect">
            <a:avLst/>
          </a:prstGeom>
        </p:spPr>
        <p:txBody>
          <a:bodyPr wrap="none">
            <a:spAutoFit/>
          </a:bodyPr>
          <a:lstStyle/>
          <a:p>
            <a:r>
              <a:rPr lang="en-GB">
                <a:hlinkClick r:id="rId2"/>
              </a:rPr>
              <a:t>https://www.ncbi.nlm.nih.gov/gene</a:t>
            </a:r>
            <a:r>
              <a:rPr lang="en-GB"/>
              <a:t> </a:t>
            </a:r>
          </a:p>
        </p:txBody>
      </p:sp>
      <p:pic>
        <p:nvPicPr>
          <p:cNvPr id="9" name="Picture 8">
            <a:extLst>
              <a:ext uri="{FF2B5EF4-FFF2-40B4-BE49-F238E27FC236}">
                <a16:creationId xmlns:a16="http://schemas.microsoft.com/office/drawing/2014/main" id="{ED77DC22-2402-9A45-8531-96EB4CBB41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744255"/>
            <a:ext cx="9144000" cy="3912524"/>
          </a:xfrm>
          <a:prstGeom prst="rect">
            <a:avLst/>
          </a:prstGeom>
        </p:spPr>
      </p:pic>
    </p:spTree>
    <p:extLst>
      <p:ext uri="{BB962C8B-B14F-4D97-AF65-F5344CB8AC3E}">
        <p14:creationId xmlns:p14="http://schemas.microsoft.com/office/powerpoint/2010/main" val="1050325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Bio-NER</a:t>
            </a:r>
          </a:p>
        </p:txBody>
      </p:sp>
      <p:sp>
        <p:nvSpPr>
          <p:cNvPr id="3" name="Content Placeholder 2"/>
          <p:cNvSpPr>
            <a:spLocks noGrp="1"/>
          </p:cNvSpPr>
          <p:nvPr>
            <p:ph idx="1"/>
          </p:nvPr>
        </p:nvSpPr>
        <p:spPr/>
        <p:txBody>
          <a:bodyPr>
            <a:normAutofit/>
          </a:bodyPr>
          <a:lstStyle/>
          <a:p>
            <a:r>
              <a:rPr lang="en-US">
                <a:solidFill>
                  <a:srgbClr val="3477B2"/>
                </a:solidFill>
              </a:rPr>
              <a:t>Unsupervised NER</a:t>
            </a:r>
            <a:r>
              <a:rPr lang="en-US"/>
              <a:t>: linking terms to concepts in an ontology</a:t>
            </a:r>
          </a:p>
          <a:p>
            <a:r>
              <a:rPr lang="en-US"/>
              <a:t>A number of dedicated ontologies are available in the public domain</a:t>
            </a:r>
          </a:p>
          <a:p>
            <a:pPr lvl="1"/>
            <a:r>
              <a:rPr lang="en-US">
                <a:hlinkClick r:id="rId2"/>
              </a:rPr>
              <a:t>https://bioportal.bioontology.org/</a:t>
            </a:r>
            <a:r>
              <a:rPr lang="en-US"/>
              <a:t> </a:t>
            </a:r>
          </a:p>
          <a:p>
            <a:pPr lvl="1"/>
            <a:r>
              <a:rPr lang="en-US"/>
              <a:t>ULMS, Snomed-CT</a:t>
            </a:r>
          </a:p>
          <a:p>
            <a:endParaRPr lang="en-US"/>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474873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Bio-NER</a:t>
            </a:r>
          </a:p>
        </p:txBody>
      </p:sp>
      <p:sp>
        <p:nvSpPr>
          <p:cNvPr id="3" name="Content Placeholder 2"/>
          <p:cNvSpPr>
            <a:spLocks noGrp="1"/>
          </p:cNvSpPr>
          <p:nvPr>
            <p:ph idx="1"/>
          </p:nvPr>
        </p:nvSpPr>
        <p:spPr/>
        <p:txBody>
          <a:bodyPr>
            <a:normAutofit/>
          </a:bodyPr>
          <a:lstStyle/>
          <a:p>
            <a:r>
              <a:rPr lang="en-US">
                <a:solidFill>
                  <a:srgbClr val="3477B2"/>
                </a:solidFill>
              </a:rPr>
              <a:t>Supervised NER</a:t>
            </a:r>
            <a:r>
              <a:rPr lang="en-US"/>
              <a:t>: machine learning </a:t>
            </a:r>
          </a:p>
          <a:p>
            <a:pPr lvl="1"/>
            <a:r>
              <a:rPr lang="en-US"/>
              <a:t>Training data needed </a:t>
            </a:r>
          </a:p>
          <a:p>
            <a:pPr lvl="1"/>
            <a:r>
              <a:rPr lang="en-US"/>
              <a:t>Use cases:</a:t>
            </a:r>
          </a:p>
          <a:p>
            <a:pPr lvl="2"/>
            <a:r>
              <a:rPr lang="en-US"/>
              <a:t>Medication names and side effects in health records</a:t>
            </a:r>
          </a:p>
          <a:p>
            <a:pPr lvl="2"/>
            <a:r>
              <a:rPr lang="en-US"/>
              <a:t>Gene, protein and disease names in patent data</a:t>
            </a:r>
          </a:p>
          <a:p>
            <a:pPr lvl="2"/>
            <a:r>
              <a:rPr lang="en-US"/>
              <a:t>Side effects in forum data</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282410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AD13-4495-374C-974E-8C7125933C0B}"/>
              </a:ext>
            </a:extLst>
          </p:cNvPr>
          <p:cNvSpPr>
            <a:spLocks noGrp="1"/>
          </p:cNvSpPr>
          <p:nvPr>
            <p:ph type="title"/>
          </p:nvPr>
        </p:nvSpPr>
        <p:spPr/>
        <p:txBody>
          <a:bodyPr/>
          <a:lstStyle/>
          <a:p>
            <a:r>
              <a:rPr lang="en-GB"/>
              <a:t>Bio-NER</a:t>
            </a:r>
          </a:p>
        </p:txBody>
      </p:sp>
      <p:sp>
        <p:nvSpPr>
          <p:cNvPr id="3" name="Content Placeholder 2">
            <a:extLst>
              <a:ext uri="{FF2B5EF4-FFF2-40B4-BE49-F238E27FC236}">
                <a16:creationId xmlns:a16="http://schemas.microsoft.com/office/drawing/2014/main" id="{EE908CAC-7FE8-A84B-8A47-E8B3D1F49B5C}"/>
              </a:ext>
            </a:extLst>
          </p:cNvPr>
          <p:cNvSpPr>
            <a:spLocks noGrp="1"/>
          </p:cNvSpPr>
          <p:nvPr>
            <p:ph idx="1"/>
          </p:nvPr>
        </p:nvSpPr>
        <p:spPr>
          <a:xfrm>
            <a:off x="457200" y="1905000"/>
            <a:ext cx="1905000" cy="4221163"/>
          </a:xfrm>
        </p:spPr>
        <p:txBody>
          <a:bodyPr/>
          <a:lstStyle/>
          <a:p>
            <a:r>
              <a:rPr lang="en-GB"/>
              <a:t>Benchmark data for biomedical NER</a:t>
            </a:r>
          </a:p>
        </p:txBody>
      </p:sp>
      <p:pic>
        <p:nvPicPr>
          <p:cNvPr id="5" name="Picture 4">
            <a:extLst>
              <a:ext uri="{FF2B5EF4-FFF2-40B4-BE49-F238E27FC236}">
                <a16:creationId xmlns:a16="http://schemas.microsoft.com/office/drawing/2014/main" id="{2D73C2E0-7396-A149-92F5-62A2707F1212}"/>
              </a:ext>
            </a:extLst>
          </p:cNvPr>
          <p:cNvPicPr>
            <a:picLocks noChangeAspect="1"/>
          </p:cNvPicPr>
          <p:nvPr/>
        </p:nvPicPr>
        <p:blipFill>
          <a:blip r:embed="rId2"/>
          <a:stretch>
            <a:fillRect/>
          </a:stretch>
        </p:blipFill>
        <p:spPr>
          <a:xfrm>
            <a:off x="2743200" y="1415117"/>
            <a:ext cx="6071447" cy="4806950"/>
          </a:xfrm>
          <a:prstGeom prst="rect">
            <a:avLst/>
          </a:prstGeom>
        </p:spPr>
      </p:pic>
      <p:sp>
        <p:nvSpPr>
          <p:cNvPr id="6" name="Rectangle 5">
            <a:extLst>
              <a:ext uri="{FF2B5EF4-FFF2-40B4-BE49-F238E27FC236}">
                <a16:creationId xmlns:a16="http://schemas.microsoft.com/office/drawing/2014/main" id="{73E5196C-5B7E-1246-9CA1-C552B40B2FFC}"/>
              </a:ext>
            </a:extLst>
          </p:cNvPr>
          <p:cNvSpPr/>
          <p:nvPr/>
        </p:nvSpPr>
        <p:spPr>
          <a:xfrm>
            <a:off x="1371600" y="6222067"/>
            <a:ext cx="7092952" cy="523220"/>
          </a:xfrm>
          <a:prstGeom prst="rect">
            <a:avLst/>
          </a:prstGeom>
        </p:spPr>
        <p:txBody>
          <a:bodyPr wrap="square">
            <a:spAutoFit/>
          </a:bodyPr>
          <a:lstStyle/>
          <a:p>
            <a:r>
              <a:rPr lang="en-GB" sz="1400"/>
              <a:t>Lee et al (2020). BioBERT: a pre-trained biomedical language representation model for biomedical text mining. </a:t>
            </a:r>
            <a:r>
              <a:rPr lang="en-GB" sz="1400">
                <a:hlinkClick r:id="rId3"/>
              </a:rPr>
              <a:t>https://academic.oup.com/bioinformatics/article/36/4/1234/5566506</a:t>
            </a:r>
            <a:r>
              <a:rPr lang="en-GB" sz="1400"/>
              <a:t> </a:t>
            </a:r>
          </a:p>
        </p:txBody>
      </p:sp>
    </p:spTree>
    <p:extLst>
      <p:ext uri="{BB962C8B-B14F-4D97-AF65-F5344CB8AC3E}">
        <p14:creationId xmlns:p14="http://schemas.microsoft.com/office/powerpoint/2010/main" val="3562441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20BD-F277-D04C-A850-CEEE6619D83E}"/>
              </a:ext>
            </a:extLst>
          </p:cNvPr>
          <p:cNvSpPr>
            <a:spLocks noGrp="1"/>
          </p:cNvSpPr>
          <p:nvPr>
            <p:ph type="title"/>
          </p:nvPr>
        </p:nvSpPr>
        <p:spPr/>
        <p:txBody>
          <a:bodyPr/>
          <a:lstStyle/>
          <a:p>
            <a:r>
              <a:rPr lang="en-GB"/>
              <a:t>Other languages than English</a:t>
            </a:r>
          </a:p>
        </p:txBody>
      </p:sp>
      <p:sp>
        <p:nvSpPr>
          <p:cNvPr id="3" name="Content Placeholder 2">
            <a:extLst>
              <a:ext uri="{FF2B5EF4-FFF2-40B4-BE49-F238E27FC236}">
                <a16:creationId xmlns:a16="http://schemas.microsoft.com/office/drawing/2014/main" id="{BC9AF7EA-2831-4E4B-A91B-C1F9CC46C2D7}"/>
              </a:ext>
            </a:extLst>
          </p:cNvPr>
          <p:cNvSpPr>
            <a:spLocks noGrp="1"/>
          </p:cNvSpPr>
          <p:nvPr>
            <p:ph idx="1"/>
          </p:nvPr>
        </p:nvSpPr>
        <p:spPr/>
        <p:txBody>
          <a:bodyPr>
            <a:normAutofit/>
          </a:bodyPr>
          <a:lstStyle/>
          <a:p>
            <a:pPr marL="0" indent="0">
              <a:buNone/>
            </a:pPr>
            <a:r>
              <a:rPr lang="en-GB" sz="1800"/>
              <a:t>Biomedical entities extracted from a Chinese patent dataset related to Breast cancer</a:t>
            </a:r>
          </a:p>
        </p:txBody>
      </p:sp>
      <p:pic>
        <p:nvPicPr>
          <p:cNvPr id="5" name="Picture 4">
            <a:extLst>
              <a:ext uri="{FF2B5EF4-FFF2-40B4-BE49-F238E27FC236}">
                <a16:creationId xmlns:a16="http://schemas.microsoft.com/office/drawing/2014/main" id="{3705FE5D-3ECB-1B49-945D-8D474A0D206E}"/>
              </a:ext>
            </a:extLst>
          </p:cNvPr>
          <p:cNvPicPr>
            <a:picLocks noChangeAspect="1"/>
          </p:cNvPicPr>
          <p:nvPr/>
        </p:nvPicPr>
        <p:blipFill>
          <a:blip r:embed="rId2"/>
          <a:stretch>
            <a:fillRect/>
          </a:stretch>
        </p:blipFill>
        <p:spPr>
          <a:xfrm>
            <a:off x="-15536" y="2362200"/>
            <a:ext cx="9144000" cy="3563815"/>
          </a:xfrm>
          <a:prstGeom prst="rect">
            <a:avLst/>
          </a:prstGeom>
        </p:spPr>
      </p:pic>
      <p:sp>
        <p:nvSpPr>
          <p:cNvPr id="6" name="Rectangle 5">
            <a:extLst>
              <a:ext uri="{FF2B5EF4-FFF2-40B4-BE49-F238E27FC236}">
                <a16:creationId xmlns:a16="http://schemas.microsoft.com/office/drawing/2014/main" id="{530E47BC-780A-5946-B15C-CBB3E336C001}"/>
              </a:ext>
            </a:extLst>
          </p:cNvPr>
          <p:cNvSpPr/>
          <p:nvPr/>
        </p:nvSpPr>
        <p:spPr>
          <a:xfrm>
            <a:off x="1447800" y="6241256"/>
            <a:ext cx="7467600" cy="523220"/>
          </a:xfrm>
          <a:prstGeom prst="rect">
            <a:avLst/>
          </a:prstGeom>
        </p:spPr>
        <p:txBody>
          <a:bodyPr wrap="square">
            <a:spAutoFit/>
          </a:bodyPr>
          <a:lstStyle/>
          <a:p>
            <a:r>
              <a:rPr lang="en-GB" sz="1400"/>
              <a:t>Yuting Hu and Suzan Verberne (2020). Named Entity Recognition for Chinese biomedical patents. In the Proceedings of the 28th International Conference on Computational Linguistics (COLING)</a:t>
            </a:r>
          </a:p>
        </p:txBody>
      </p:sp>
    </p:spTree>
    <p:extLst>
      <p:ext uri="{BB962C8B-B14F-4D97-AF65-F5344CB8AC3E}">
        <p14:creationId xmlns:p14="http://schemas.microsoft.com/office/powerpoint/2010/main" val="2894716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27D8F1-9A78-0240-AC71-6CBE01050A97}"/>
              </a:ext>
            </a:extLst>
          </p:cNvPr>
          <p:cNvSpPr>
            <a:spLocks noGrp="1"/>
          </p:cNvSpPr>
          <p:nvPr>
            <p:ph type="ftr" sz="quarter" idx="11"/>
          </p:nvPr>
        </p:nvSpPr>
        <p:spPr/>
        <p:txBody>
          <a:bodyPr/>
          <a:lstStyle/>
          <a:p>
            <a:r>
              <a:rPr lang="en-US" dirty="0"/>
              <a:t>Suzan Verberne 2021</a:t>
            </a:r>
          </a:p>
        </p:txBody>
      </p:sp>
      <p:sp>
        <p:nvSpPr>
          <p:cNvPr id="3" name="Title 2">
            <a:extLst>
              <a:ext uri="{FF2B5EF4-FFF2-40B4-BE49-F238E27FC236}">
                <a16:creationId xmlns:a16="http://schemas.microsoft.com/office/drawing/2014/main" id="{E64642CA-D064-E045-A0C3-C0FF0CB5CC67}"/>
              </a:ext>
            </a:extLst>
          </p:cNvPr>
          <p:cNvSpPr>
            <a:spLocks noGrp="1"/>
          </p:cNvSpPr>
          <p:nvPr>
            <p:ph type="title"/>
          </p:nvPr>
        </p:nvSpPr>
        <p:spPr/>
        <p:txBody>
          <a:bodyPr/>
          <a:lstStyle/>
          <a:p>
            <a:r>
              <a:rPr lang="en-GB"/>
              <a:t>Relation extraction and Knowledge discovery</a:t>
            </a:r>
          </a:p>
        </p:txBody>
      </p:sp>
      <p:sp>
        <p:nvSpPr>
          <p:cNvPr id="4" name="Text Placeholder 3">
            <a:extLst>
              <a:ext uri="{FF2B5EF4-FFF2-40B4-BE49-F238E27FC236}">
                <a16:creationId xmlns:a16="http://schemas.microsoft.com/office/drawing/2014/main" id="{8729E3EB-D819-3A42-B9AB-F62EABD1059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30205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Relation extraction</a:t>
            </a:r>
          </a:p>
        </p:txBody>
      </p:sp>
      <p:sp>
        <p:nvSpPr>
          <p:cNvPr id="3" name="Content Placeholder 2"/>
          <p:cNvSpPr>
            <a:spLocks noGrp="1"/>
          </p:cNvSpPr>
          <p:nvPr>
            <p:ph idx="1"/>
          </p:nvPr>
        </p:nvSpPr>
        <p:spPr/>
        <p:txBody>
          <a:bodyPr/>
          <a:lstStyle/>
          <a:p>
            <a:r>
              <a:rPr lang="en-US"/>
              <a:t>Co-occurrence-based methods </a:t>
            </a:r>
          </a:p>
          <a:p>
            <a:r>
              <a:rPr lang="en-GB"/>
              <a:t>NLP-based methods</a:t>
            </a:r>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378114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Relation extraction</a:t>
            </a:r>
          </a:p>
        </p:txBody>
      </p:sp>
      <p:sp>
        <p:nvSpPr>
          <p:cNvPr id="3" name="Content Placeholder 2"/>
          <p:cNvSpPr>
            <a:spLocks noGrp="1"/>
          </p:cNvSpPr>
          <p:nvPr>
            <p:ph idx="1"/>
          </p:nvPr>
        </p:nvSpPr>
        <p:spPr>
          <a:xfrm>
            <a:off x="457200" y="1905000"/>
            <a:ext cx="8229600" cy="4572000"/>
          </a:xfrm>
        </p:spPr>
        <p:txBody>
          <a:bodyPr>
            <a:normAutofit/>
          </a:bodyPr>
          <a:lstStyle/>
          <a:p>
            <a:r>
              <a:rPr lang="en-US">
                <a:solidFill>
                  <a:srgbClr val="3477B2"/>
                </a:solidFill>
              </a:rPr>
              <a:t>Co-occurrence based methods </a:t>
            </a:r>
            <a:r>
              <a:rPr lang="en-US"/>
              <a:t>assume that two concepts that often occur together in the same text are related</a:t>
            </a:r>
          </a:p>
          <a:p>
            <a:pPr lvl="1"/>
            <a:r>
              <a:rPr lang="en-US"/>
              <a:t>E.g. the co-occurrence of retinol-binding protein 4 (RBP4) and insulin resistance in MEDLINE abstracts suggests a functional relationship between gene and disease </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520774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Relation extraction</a:t>
            </a:r>
          </a:p>
        </p:txBody>
      </p:sp>
      <p:sp>
        <p:nvSpPr>
          <p:cNvPr id="3" name="Content Placeholder 2"/>
          <p:cNvSpPr>
            <a:spLocks noGrp="1"/>
          </p:cNvSpPr>
          <p:nvPr>
            <p:ph idx="1"/>
          </p:nvPr>
        </p:nvSpPr>
        <p:spPr>
          <a:xfrm>
            <a:off x="457200" y="1905000"/>
            <a:ext cx="8229600" cy="4572000"/>
          </a:xfrm>
        </p:spPr>
        <p:txBody>
          <a:bodyPr>
            <a:normAutofit/>
          </a:bodyPr>
          <a:lstStyle/>
          <a:p>
            <a:r>
              <a:rPr lang="en-US">
                <a:solidFill>
                  <a:srgbClr val="3477B2"/>
                </a:solidFill>
              </a:rPr>
              <a:t>Co-occurrence based methods </a:t>
            </a:r>
            <a:r>
              <a:rPr lang="en-US"/>
              <a:t>assume that two concepts that often occur together in the same text are related</a:t>
            </a:r>
          </a:p>
          <a:p>
            <a:pPr lvl="1"/>
            <a:r>
              <a:rPr lang="en-US"/>
              <a:t>E.g. the co-occurrence of retinol-binding protein 4 (RBP4) and insulin resistance in MEDLINE abstracts suggests a functional relationship between gene and disease </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28981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12BF-F092-E84B-B84B-C1FD92E10211}"/>
              </a:ext>
            </a:extLst>
          </p:cNvPr>
          <p:cNvSpPr>
            <a:spLocks noGrp="1"/>
          </p:cNvSpPr>
          <p:nvPr>
            <p:ph type="title"/>
          </p:nvPr>
        </p:nvSpPr>
        <p:spPr/>
        <p:txBody>
          <a:bodyPr/>
          <a:lstStyle/>
          <a:p>
            <a:r>
              <a:rPr lang="en-GB"/>
              <a:t>Quiz about week 9</a:t>
            </a:r>
          </a:p>
        </p:txBody>
      </p:sp>
      <p:sp>
        <p:nvSpPr>
          <p:cNvPr id="3" name="Content Placeholder 2">
            <a:extLst>
              <a:ext uri="{FF2B5EF4-FFF2-40B4-BE49-F238E27FC236}">
                <a16:creationId xmlns:a16="http://schemas.microsoft.com/office/drawing/2014/main" id="{6B0FF0C7-2C9F-0E41-BE42-8E62C4DD034A}"/>
              </a:ext>
            </a:extLst>
          </p:cNvPr>
          <p:cNvSpPr>
            <a:spLocks noGrp="1"/>
          </p:cNvSpPr>
          <p:nvPr>
            <p:ph idx="1"/>
          </p:nvPr>
        </p:nvSpPr>
        <p:spPr/>
        <p:txBody>
          <a:bodyPr/>
          <a:lstStyle/>
          <a:p>
            <a:r>
              <a:rPr lang="en-GB"/>
              <a:t>What is the challenge of an adjective such as 'heavy' in aspect-based sentiment analysis?</a:t>
            </a:r>
          </a:p>
          <a:p>
            <a:pPr marL="685800" lvl="1" indent="-457200">
              <a:buFont typeface="+mj-lt"/>
              <a:buAutoNum type="alphaLcPeriod"/>
            </a:pPr>
            <a:r>
              <a:rPr lang="en-GB"/>
              <a:t>In some contexts it expresses sentiments, but in other contexts it does not</a:t>
            </a:r>
          </a:p>
          <a:p>
            <a:pPr marL="685800" lvl="1" indent="-457200">
              <a:buFont typeface="+mj-lt"/>
              <a:buAutoNum type="alphaLcPeriod"/>
            </a:pPr>
            <a:r>
              <a:rPr lang="en-GB"/>
              <a:t>It can be positive for one product, and negative for another product</a:t>
            </a:r>
          </a:p>
          <a:p>
            <a:pPr marL="685800" lvl="1" indent="-457200">
              <a:buFont typeface="+mj-lt"/>
              <a:buAutoNum type="alphaLcPeriod"/>
            </a:pPr>
            <a:r>
              <a:rPr lang="en-GB"/>
              <a:t>It can be positive for one aspect, and negative for another aspect</a:t>
            </a:r>
          </a:p>
          <a:p>
            <a:pPr marL="685800" lvl="1" indent="-457200">
              <a:buFont typeface="+mj-lt"/>
              <a:buAutoNum type="alphaLcPeriod"/>
            </a:pPr>
            <a:r>
              <a:rPr lang="en-GB"/>
              <a:t>All of the above</a:t>
            </a:r>
          </a:p>
        </p:txBody>
      </p:sp>
      <p:sp>
        <p:nvSpPr>
          <p:cNvPr id="4" name="Footer Placeholder 3">
            <a:extLst>
              <a:ext uri="{FF2B5EF4-FFF2-40B4-BE49-F238E27FC236}">
                <a16:creationId xmlns:a16="http://schemas.microsoft.com/office/drawing/2014/main" id="{E5AAFE6B-66DE-AF40-9EED-1A9052D46266}"/>
              </a:ext>
            </a:extLst>
          </p:cNvPr>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671861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Relation extraction</a:t>
            </a:r>
          </a:p>
        </p:txBody>
      </p:sp>
      <p:sp>
        <p:nvSpPr>
          <p:cNvPr id="3" name="Content Placeholder 2"/>
          <p:cNvSpPr>
            <a:spLocks noGrp="1"/>
          </p:cNvSpPr>
          <p:nvPr>
            <p:ph idx="1"/>
          </p:nvPr>
        </p:nvSpPr>
        <p:spPr>
          <a:xfrm>
            <a:off x="457200" y="1905000"/>
            <a:ext cx="8229600" cy="4572000"/>
          </a:xfrm>
        </p:spPr>
        <p:txBody>
          <a:bodyPr>
            <a:normAutofit lnSpcReduction="10000"/>
          </a:bodyPr>
          <a:lstStyle/>
          <a:p>
            <a:r>
              <a:rPr lang="en-US">
                <a:solidFill>
                  <a:srgbClr val="3477B2"/>
                </a:solidFill>
              </a:rPr>
              <a:t>Co-occurrence based methods </a:t>
            </a:r>
            <a:r>
              <a:rPr lang="en-US"/>
              <a:t>assume that two concepts that often occur together in the same text are related</a:t>
            </a:r>
          </a:p>
          <a:p>
            <a:pPr lvl="1"/>
            <a:r>
              <a:rPr lang="en-US"/>
              <a:t>E.g. the co-occurrence of retinol-binding protein 4 (RBP4) and insulin resistance in MEDLINE abstracts suggests a functional relationship between gene and disease </a:t>
            </a:r>
          </a:p>
          <a:p>
            <a:r>
              <a:rPr lang="en-US"/>
              <a:t>Statistics for co-occurrence frequencies:</a:t>
            </a:r>
          </a:p>
          <a:p>
            <a:pPr lvl="1"/>
            <a:r>
              <a:rPr lang="en-US"/>
              <a:t>actual number of cooccurrences </a:t>
            </a:r>
          </a:p>
          <a:p>
            <a:pPr lvl="1"/>
            <a:r>
              <a:rPr lang="en-US"/>
              <a:t>expected number of cooccurrences based on the frequencies of both entities</a:t>
            </a:r>
          </a:p>
          <a:p>
            <a:pPr lvl="1"/>
            <a:r>
              <a:rPr lang="en-US"/>
              <a:t>a statistical test to decide if the cooccurrence is statistically significant (e.g. Chi-square. Null hypothesis: they are independent)</a:t>
            </a:r>
          </a:p>
          <a:p>
            <a:pPr lvl="1"/>
            <a:r>
              <a:rPr lang="en-US">
                <a:hlinkClick r:id="rId2"/>
              </a:rPr>
              <a:t>https://think-lab.github.io/d/67/</a:t>
            </a:r>
            <a:r>
              <a:rPr lang="en-US"/>
              <a:t> </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231254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Relation extraction</a:t>
            </a:r>
          </a:p>
        </p:txBody>
      </p:sp>
      <p:sp>
        <p:nvSpPr>
          <p:cNvPr id="3" name="Content Placeholder 2"/>
          <p:cNvSpPr>
            <a:spLocks noGrp="1"/>
          </p:cNvSpPr>
          <p:nvPr>
            <p:ph idx="1"/>
          </p:nvPr>
        </p:nvSpPr>
        <p:spPr/>
        <p:txBody>
          <a:bodyPr/>
          <a:lstStyle/>
          <a:p>
            <a:r>
              <a:rPr lang="en-US">
                <a:solidFill>
                  <a:srgbClr val="3477B2"/>
                </a:solidFill>
              </a:rPr>
              <a:t>Structure-based methods </a:t>
            </a:r>
            <a:r>
              <a:rPr lang="en-US"/>
              <a:t>are phrase based and are able to detect triples in text e.g. gene A </a:t>
            </a:r>
            <a:r>
              <a:rPr lang="en-US" i="1"/>
              <a:t>inhibits</a:t>
            </a:r>
            <a:r>
              <a:rPr lang="en-US"/>
              <a:t> gene B or gene C </a:t>
            </a:r>
            <a:r>
              <a:rPr lang="en-US" i="1"/>
              <a:t>is involved in </a:t>
            </a:r>
            <a:r>
              <a:rPr lang="en-US"/>
              <a:t>disease G </a:t>
            </a:r>
          </a:p>
          <a:p>
            <a:pPr lvl="1"/>
            <a:r>
              <a:rPr lang="en-US"/>
              <a:t>Provides information about the type of relationship between two concepts</a:t>
            </a:r>
          </a:p>
          <a:p>
            <a:pPr lvl="1"/>
            <a:r>
              <a:rPr lang="en-US"/>
              <a:t>Structure-based methods often have a higher precision than co-occurrence based methods but lower recall (limited set of relations)</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92004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Visualisation</a:t>
            </a:r>
          </a:p>
        </p:txBody>
      </p:sp>
      <p:sp>
        <p:nvSpPr>
          <p:cNvPr id="3" name="Content Placeholder 2"/>
          <p:cNvSpPr>
            <a:spLocks noGrp="1"/>
          </p:cNvSpPr>
          <p:nvPr>
            <p:ph idx="1"/>
          </p:nvPr>
        </p:nvSpPr>
        <p:spPr/>
        <p:txBody>
          <a:bodyPr/>
          <a:lstStyle/>
          <a:p>
            <a:r>
              <a:rPr lang="en-GB"/>
              <a:t>Networks of entities and relations (in this case genes)</a:t>
            </a:r>
          </a:p>
        </p:txBody>
      </p:sp>
      <p:pic>
        <p:nvPicPr>
          <p:cNvPr id="6" name="Picture 5">
            <a:extLst>
              <a:ext uri="{FF2B5EF4-FFF2-40B4-BE49-F238E27FC236}">
                <a16:creationId xmlns:a16="http://schemas.microsoft.com/office/drawing/2014/main" id="{54F35245-ED7A-1346-8A93-435FA9DD8BA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7200" y="2459136"/>
            <a:ext cx="4315002" cy="2951064"/>
          </a:xfrm>
          <a:prstGeom prst="rect">
            <a:avLst/>
          </a:prstGeom>
        </p:spPr>
      </p:pic>
      <p:sp>
        <p:nvSpPr>
          <p:cNvPr id="8" name="Rectangle 7">
            <a:extLst>
              <a:ext uri="{FF2B5EF4-FFF2-40B4-BE49-F238E27FC236}">
                <a16:creationId xmlns:a16="http://schemas.microsoft.com/office/drawing/2014/main" id="{4094DB9C-3399-1045-BB35-4F5F533A0DE0}"/>
              </a:ext>
            </a:extLst>
          </p:cNvPr>
          <p:cNvSpPr/>
          <p:nvPr/>
        </p:nvSpPr>
        <p:spPr>
          <a:xfrm>
            <a:off x="1447800" y="6286352"/>
            <a:ext cx="7467600" cy="523220"/>
          </a:xfrm>
          <a:prstGeom prst="rect">
            <a:avLst/>
          </a:prstGeom>
        </p:spPr>
        <p:txBody>
          <a:bodyPr wrap="square">
            <a:spAutoFit/>
          </a:bodyPr>
          <a:lstStyle/>
          <a:p>
            <a:r>
              <a:rPr lang="en-GB" sz="1400"/>
              <a:t>Yuting Hu and Suzan Verberne (2020). Named Entity Recognition for Chinese biomedical patents. In the Proceedings of the 28th International Conference on Computational Linguistics (COLING)</a:t>
            </a:r>
          </a:p>
        </p:txBody>
      </p:sp>
      <p:pic>
        <p:nvPicPr>
          <p:cNvPr id="9" name="Picture 8">
            <a:extLst>
              <a:ext uri="{FF2B5EF4-FFF2-40B4-BE49-F238E27FC236}">
                <a16:creationId xmlns:a16="http://schemas.microsoft.com/office/drawing/2014/main" id="{22A420A8-EB09-134E-93FE-9596D3EB0AA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95786" y="2459136"/>
            <a:ext cx="3450627" cy="2951064"/>
          </a:xfrm>
          <a:prstGeom prst="rect">
            <a:avLst/>
          </a:prstGeom>
        </p:spPr>
      </p:pic>
      <p:sp>
        <p:nvSpPr>
          <p:cNvPr id="10" name="Rectangle 9">
            <a:extLst>
              <a:ext uri="{FF2B5EF4-FFF2-40B4-BE49-F238E27FC236}">
                <a16:creationId xmlns:a16="http://schemas.microsoft.com/office/drawing/2014/main" id="{2DEF6C16-8159-A344-BC32-77BCAEE62F93}"/>
              </a:ext>
            </a:extLst>
          </p:cNvPr>
          <p:cNvSpPr/>
          <p:nvPr/>
        </p:nvSpPr>
        <p:spPr>
          <a:xfrm>
            <a:off x="5095785" y="5422751"/>
            <a:ext cx="3450627" cy="600164"/>
          </a:xfrm>
          <a:prstGeom prst="rect">
            <a:avLst/>
          </a:prstGeom>
        </p:spPr>
        <p:txBody>
          <a:bodyPr wrap="square">
            <a:spAutoFit/>
          </a:bodyPr>
          <a:lstStyle/>
          <a:p>
            <a:r>
              <a:rPr lang="en-US" sz="1100" dirty="0">
                <a:ea typeface="Segoe UI Black" panose="020B0A02040204020203" pitchFamily="34" charset="0"/>
                <a:cs typeface="Segoe UI" panose="020B0502040204020203" pitchFamily="34" charset="0"/>
              </a:rPr>
              <a:t>The BRCA1 gene network generated from our breast cancer dataset. Nodes in red circles are the nodes that are also related to BRCA1 in the STRING database.</a:t>
            </a:r>
          </a:p>
        </p:txBody>
      </p:sp>
      <p:sp>
        <p:nvSpPr>
          <p:cNvPr id="11" name="Rectangle 10">
            <a:extLst>
              <a:ext uri="{FF2B5EF4-FFF2-40B4-BE49-F238E27FC236}">
                <a16:creationId xmlns:a16="http://schemas.microsoft.com/office/drawing/2014/main" id="{C5F1C1CC-C2A1-6046-A020-0C5525CF2200}"/>
              </a:ext>
            </a:extLst>
          </p:cNvPr>
          <p:cNvSpPr/>
          <p:nvPr/>
        </p:nvSpPr>
        <p:spPr>
          <a:xfrm>
            <a:off x="388159" y="5468917"/>
            <a:ext cx="4572000" cy="253916"/>
          </a:xfrm>
          <a:prstGeom prst="rect">
            <a:avLst/>
          </a:prstGeom>
        </p:spPr>
        <p:txBody>
          <a:bodyPr>
            <a:spAutoFit/>
          </a:bodyPr>
          <a:lstStyle/>
          <a:p>
            <a:r>
              <a:rPr lang="en-GB" sz="1050">
                <a:effectLst/>
                <a:latin typeface="Arial" panose="020B0604020202020204" pitchFamily="34" charset="0"/>
              </a:rPr>
              <a:t>Part of the gene–gene connection network for the human gene dataset. </a:t>
            </a:r>
            <a:endParaRPr lang="en-GB" sz="1050"/>
          </a:p>
        </p:txBody>
      </p:sp>
    </p:spTree>
    <p:extLst>
      <p:ext uri="{BB962C8B-B14F-4D97-AF65-F5344CB8AC3E}">
        <p14:creationId xmlns:p14="http://schemas.microsoft.com/office/powerpoint/2010/main" val="235870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Visualisation</a:t>
            </a:r>
          </a:p>
        </p:txBody>
      </p:sp>
      <p:sp>
        <p:nvSpPr>
          <p:cNvPr id="3" name="Content Placeholder 2"/>
          <p:cNvSpPr>
            <a:spLocks noGrp="1"/>
          </p:cNvSpPr>
          <p:nvPr>
            <p:ph idx="1"/>
          </p:nvPr>
        </p:nvSpPr>
        <p:spPr>
          <a:xfrm>
            <a:off x="457200" y="1905000"/>
            <a:ext cx="8229600" cy="4953000"/>
          </a:xfrm>
        </p:spPr>
        <p:txBody>
          <a:bodyPr>
            <a:normAutofit/>
          </a:bodyPr>
          <a:lstStyle/>
          <a:p>
            <a:r>
              <a:rPr lang="en-GB"/>
              <a:t>Word clouds</a:t>
            </a:r>
          </a:p>
          <a:p>
            <a:endParaRPr lang="en-GB" sz="1400"/>
          </a:p>
          <a:p>
            <a:endParaRPr lang="en-GB" sz="1400"/>
          </a:p>
          <a:p>
            <a:endParaRPr lang="en-GB" sz="1400"/>
          </a:p>
          <a:p>
            <a:endParaRPr lang="en-GB" sz="1400"/>
          </a:p>
          <a:p>
            <a:endParaRPr lang="en-GB" sz="1400"/>
          </a:p>
          <a:p>
            <a:pPr marL="0" indent="0">
              <a:buNone/>
            </a:pPr>
            <a:endParaRPr lang="en-GB" sz="1400"/>
          </a:p>
          <a:p>
            <a:pPr marL="0" indent="0">
              <a:buNone/>
            </a:pPr>
            <a:endParaRPr lang="en-GB" sz="1400"/>
          </a:p>
          <a:p>
            <a:pPr marL="0" indent="0">
              <a:buNone/>
            </a:pPr>
            <a:r>
              <a:rPr lang="en-GB" sz="1600"/>
              <a:t>Word clouds were produced from highly occurring keywords in MEDLINE abstracts about Streptococcus thermophilus (A), Chlamydia trachomatis (B) and Mycobacterium tuberculosis (C)</a:t>
            </a:r>
            <a:endParaRPr lang="en-GB"/>
          </a:p>
        </p:txBody>
      </p:sp>
      <p:sp>
        <p:nvSpPr>
          <p:cNvPr id="4" name="Footer Placeholder 3"/>
          <p:cNvSpPr>
            <a:spLocks noGrp="1"/>
          </p:cNvSpPr>
          <p:nvPr>
            <p:ph type="ftr" sz="quarter" idx="11"/>
          </p:nvPr>
        </p:nvSpPr>
        <p:spPr/>
        <p:txBody>
          <a:bodyPr/>
          <a:lstStyle/>
          <a:p>
            <a:r>
              <a:rPr lang="en-US" dirty="0"/>
              <a:t>Suzan Verberne 2021</a:t>
            </a:r>
          </a:p>
        </p:txBody>
      </p:sp>
      <p:pic>
        <p:nvPicPr>
          <p:cNvPr id="5" name="Picture 4" descr="Screenshot 2018-11-16 at 11.46.40.pn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2572084"/>
            <a:ext cx="9144000" cy="2914316"/>
          </a:xfrm>
          <a:prstGeom prst="rect">
            <a:avLst/>
          </a:prstGeom>
        </p:spPr>
      </p:pic>
    </p:spTree>
    <p:extLst>
      <p:ext uri="{BB962C8B-B14F-4D97-AF65-F5344CB8AC3E}">
        <p14:creationId xmlns:p14="http://schemas.microsoft.com/office/powerpoint/2010/main" val="272712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5D2C6C-1ACC-4B47-962A-C4789B1E492C}"/>
              </a:ext>
            </a:extLst>
          </p:cNvPr>
          <p:cNvSpPr>
            <a:spLocks noGrp="1"/>
          </p:cNvSpPr>
          <p:nvPr>
            <p:ph type="ftr" sz="quarter" idx="11"/>
          </p:nvPr>
        </p:nvSpPr>
        <p:spPr/>
        <p:txBody>
          <a:bodyPr/>
          <a:lstStyle/>
          <a:p>
            <a:r>
              <a:rPr lang="en-US" dirty="0"/>
              <a:t>Suzan Verberne 2021</a:t>
            </a:r>
          </a:p>
        </p:txBody>
      </p:sp>
      <p:sp>
        <p:nvSpPr>
          <p:cNvPr id="3" name="Title 2">
            <a:extLst>
              <a:ext uri="{FF2B5EF4-FFF2-40B4-BE49-F238E27FC236}">
                <a16:creationId xmlns:a16="http://schemas.microsoft.com/office/drawing/2014/main" id="{E38AC4F7-710D-1044-A7DF-361BD417C5FD}"/>
              </a:ext>
            </a:extLst>
          </p:cNvPr>
          <p:cNvSpPr>
            <a:spLocks noGrp="1"/>
          </p:cNvSpPr>
          <p:nvPr>
            <p:ph type="title"/>
          </p:nvPr>
        </p:nvSpPr>
        <p:spPr/>
        <p:txBody>
          <a:bodyPr/>
          <a:lstStyle/>
          <a:p>
            <a:r>
              <a:rPr lang="en-GB"/>
              <a:t>State of the art</a:t>
            </a:r>
          </a:p>
        </p:txBody>
      </p:sp>
      <p:sp>
        <p:nvSpPr>
          <p:cNvPr id="4" name="Text Placeholder 3">
            <a:extLst>
              <a:ext uri="{FF2B5EF4-FFF2-40B4-BE49-F238E27FC236}">
                <a16:creationId xmlns:a16="http://schemas.microsoft.com/office/drawing/2014/main" id="{61D0B05C-72D6-E444-B86D-353F70A2A64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919229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925E-B7CE-824F-AD72-8F0C0CD31BA9}"/>
              </a:ext>
            </a:extLst>
          </p:cNvPr>
          <p:cNvSpPr>
            <a:spLocks noGrp="1"/>
          </p:cNvSpPr>
          <p:nvPr>
            <p:ph type="title"/>
          </p:nvPr>
        </p:nvSpPr>
        <p:spPr/>
        <p:txBody>
          <a:bodyPr/>
          <a:lstStyle/>
          <a:p>
            <a:r>
              <a:rPr lang="en-GB"/>
              <a:t>BioBERT and ClinicalBERT</a:t>
            </a:r>
          </a:p>
        </p:txBody>
      </p:sp>
      <p:sp>
        <p:nvSpPr>
          <p:cNvPr id="7" name="Content Placeholder 6">
            <a:extLst>
              <a:ext uri="{FF2B5EF4-FFF2-40B4-BE49-F238E27FC236}">
                <a16:creationId xmlns:a16="http://schemas.microsoft.com/office/drawing/2014/main" id="{730C6EA4-58AE-F746-AC72-A579D8364DB3}"/>
              </a:ext>
            </a:extLst>
          </p:cNvPr>
          <p:cNvSpPr>
            <a:spLocks noGrp="1"/>
          </p:cNvSpPr>
          <p:nvPr>
            <p:ph idx="1"/>
          </p:nvPr>
        </p:nvSpPr>
        <p:spPr/>
        <p:txBody>
          <a:bodyPr>
            <a:normAutofit fontScale="77500" lnSpcReduction="20000"/>
          </a:bodyPr>
          <a:lstStyle/>
          <a:p>
            <a:endParaRPr lang="en-GB"/>
          </a:p>
          <a:p>
            <a:endParaRPr lang="en-GB"/>
          </a:p>
          <a:p>
            <a:pPr marL="0" indent="0">
              <a:buNone/>
            </a:pPr>
            <a:endParaRPr lang="en-GB"/>
          </a:p>
          <a:p>
            <a:pPr marL="0" indent="0">
              <a:buNone/>
            </a:pPr>
            <a:endParaRPr lang="en-GB"/>
          </a:p>
          <a:p>
            <a:r>
              <a:rPr lang="en-GB" sz="2000">
                <a:hlinkClick r:id="rId2"/>
              </a:rPr>
              <a:t>https://academic.oup.com/bioinformatics/article/36/4/1234/5566506</a:t>
            </a:r>
            <a:endParaRPr lang="en-GB" sz="2000"/>
          </a:p>
          <a:p>
            <a:endParaRPr lang="en-GB" sz="2000"/>
          </a:p>
          <a:p>
            <a:endParaRPr lang="en-GB" sz="2000"/>
          </a:p>
          <a:p>
            <a:endParaRPr lang="en-GB" sz="2000"/>
          </a:p>
          <a:p>
            <a:endParaRPr lang="en-GB" sz="2000"/>
          </a:p>
          <a:p>
            <a:r>
              <a:rPr lang="en-GB" sz="2000">
                <a:hlinkClick r:id="rId3"/>
              </a:rPr>
              <a:t>https://arxiv.org/abs/1904.03323</a:t>
            </a:r>
            <a:r>
              <a:rPr lang="en-GB" sz="2000"/>
              <a:t>  </a:t>
            </a:r>
          </a:p>
        </p:txBody>
      </p:sp>
      <p:sp>
        <p:nvSpPr>
          <p:cNvPr id="4" name="Footer Placeholder 3">
            <a:extLst>
              <a:ext uri="{FF2B5EF4-FFF2-40B4-BE49-F238E27FC236}">
                <a16:creationId xmlns:a16="http://schemas.microsoft.com/office/drawing/2014/main" id="{B8F07D2A-0A84-5443-9DA2-540CD0E77B29}"/>
              </a:ext>
            </a:extLst>
          </p:cNvPr>
          <p:cNvSpPr>
            <a:spLocks noGrp="1"/>
          </p:cNvSpPr>
          <p:nvPr>
            <p:ph type="ftr" sz="quarter" idx="11"/>
          </p:nvPr>
        </p:nvSpPr>
        <p:spPr/>
        <p:txBody>
          <a:bodyPr/>
          <a:lstStyle/>
          <a:p>
            <a:r>
              <a:rPr lang="en-US" dirty="0"/>
              <a:t>Suzan Verberne 2021</a:t>
            </a:r>
          </a:p>
        </p:txBody>
      </p:sp>
      <p:pic>
        <p:nvPicPr>
          <p:cNvPr id="5" name="Picture 4">
            <a:extLst>
              <a:ext uri="{FF2B5EF4-FFF2-40B4-BE49-F238E27FC236}">
                <a16:creationId xmlns:a16="http://schemas.microsoft.com/office/drawing/2014/main" id="{208AFF77-9B7D-C94B-9B7D-91361218A7EE}"/>
              </a:ext>
            </a:extLst>
          </p:cNvPr>
          <p:cNvPicPr>
            <a:picLocks noChangeAspect="1"/>
          </p:cNvPicPr>
          <p:nvPr/>
        </p:nvPicPr>
        <p:blipFill>
          <a:blip r:embed="rId4"/>
          <a:stretch>
            <a:fillRect/>
          </a:stretch>
        </p:blipFill>
        <p:spPr>
          <a:xfrm>
            <a:off x="571500" y="1693623"/>
            <a:ext cx="7239000" cy="1892300"/>
          </a:xfrm>
          <a:prstGeom prst="rect">
            <a:avLst/>
          </a:prstGeom>
        </p:spPr>
      </p:pic>
      <p:pic>
        <p:nvPicPr>
          <p:cNvPr id="6" name="Picture 5">
            <a:extLst>
              <a:ext uri="{FF2B5EF4-FFF2-40B4-BE49-F238E27FC236}">
                <a16:creationId xmlns:a16="http://schemas.microsoft.com/office/drawing/2014/main" id="{BCB3360E-9C83-7B40-9D95-47572125BFAA}"/>
              </a:ext>
            </a:extLst>
          </p:cNvPr>
          <p:cNvPicPr>
            <a:picLocks noChangeAspect="1"/>
          </p:cNvPicPr>
          <p:nvPr/>
        </p:nvPicPr>
        <p:blipFill>
          <a:blip r:embed="rId5"/>
          <a:stretch>
            <a:fillRect/>
          </a:stretch>
        </p:blipFill>
        <p:spPr>
          <a:xfrm>
            <a:off x="571500" y="4069164"/>
            <a:ext cx="7200900" cy="1625600"/>
          </a:xfrm>
          <a:prstGeom prst="rect">
            <a:avLst/>
          </a:prstGeom>
        </p:spPr>
      </p:pic>
    </p:spTree>
    <p:extLst>
      <p:ext uri="{BB962C8B-B14F-4D97-AF65-F5344CB8AC3E}">
        <p14:creationId xmlns:p14="http://schemas.microsoft.com/office/powerpoint/2010/main" val="534101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03E9A-A273-554F-8AB0-F63AB421C670}"/>
              </a:ext>
            </a:extLst>
          </p:cNvPr>
          <p:cNvSpPr>
            <a:spLocks noGrp="1"/>
          </p:cNvSpPr>
          <p:nvPr>
            <p:ph type="title"/>
          </p:nvPr>
        </p:nvSpPr>
        <p:spPr/>
        <p:txBody>
          <a:bodyPr/>
          <a:lstStyle/>
          <a:p>
            <a:endParaRPr lang="en-GB"/>
          </a:p>
        </p:txBody>
      </p:sp>
      <p:sp>
        <p:nvSpPr>
          <p:cNvPr id="4" name="Footer Placeholder 3">
            <a:extLst>
              <a:ext uri="{FF2B5EF4-FFF2-40B4-BE49-F238E27FC236}">
                <a16:creationId xmlns:a16="http://schemas.microsoft.com/office/drawing/2014/main" id="{30382DA4-69B4-044E-8A8E-FBC45AA1814A}"/>
              </a:ext>
            </a:extLst>
          </p:cNvPr>
          <p:cNvSpPr>
            <a:spLocks noGrp="1"/>
          </p:cNvSpPr>
          <p:nvPr>
            <p:ph type="ftr" sz="quarter" idx="11"/>
          </p:nvPr>
        </p:nvSpPr>
        <p:spPr/>
        <p:txBody>
          <a:bodyPr/>
          <a:lstStyle/>
          <a:p>
            <a:r>
              <a:rPr lang="en-US" dirty="0"/>
              <a:t>Suzan Verberne 2021</a:t>
            </a:r>
          </a:p>
        </p:txBody>
      </p:sp>
      <p:pic>
        <p:nvPicPr>
          <p:cNvPr id="6" name="Picture 5">
            <a:extLst>
              <a:ext uri="{FF2B5EF4-FFF2-40B4-BE49-F238E27FC236}">
                <a16:creationId xmlns:a16="http://schemas.microsoft.com/office/drawing/2014/main" id="{8D8BD827-EE00-2B42-87FE-6280564432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27060"/>
            <a:ext cx="9144000" cy="6403879"/>
          </a:xfrm>
          <a:prstGeom prst="rect">
            <a:avLst/>
          </a:prstGeom>
        </p:spPr>
      </p:pic>
    </p:spTree>
    <p:extLst>
      <p:ext uri="{BB962C8B-B14F-4D97-AF65-F5344CB8AC3E}">
        <p14:creationId xmlns:p14="http://schemas.microsoft.com/office/powerpoint/2010/main" val="1733235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Suzan Verberne 2021</a:t>
            </a:r>
          </a:p>
        </p:txBody>
      </p:sp>
      <p:sp>
        <p:nvSpPr>
          <p:cNvPr id="3" name="Title 2"/>
          <p:cNvSpPr>
            <a:spLocks noGrp="1"/>
          </p:cNvSpPr>
          <p:nvPr>
            <p:ph type="title"/>
          </p:nvPr>
        </p:nvSpPr>
        <p:spPr/>
        <p:txBody>
          <a:bodyPr/>
          <a:lstStyle/>
          <a:p>
            <a:r>
              <a:rPr lang="en-GB"/>
              <a:t>Final Assignment</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1928269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the final assignment</a:t>
            </a:r>
          </a:p>
        </p:txBody>
      </p:sp>
      <p:sp>
        <p:nvSpPr>
          <p:cNvPr id="3" name="Content Placeholder 2"/>
          <p:cNvSpPr>
            <a:spLocks noGrp="1"/>
          </p:cNvSpPr>
          <p:nvPr>
            <p:ph idx="1"/>
          </p:nvPr>
        </p:nvSpPr>
        <p:spPr/>
        <p:txBody>
          <a:bodyPr>
            <a:normAutofit fontScale="92500" lnSpcReduction="10000"/>
          </a:bodyPr>
          <a:lstStyle/>
          <a:p>
            <a:r>
              <a:rPr lang="en-US"/>
              <a:t>Topics to choose from:</a:t>
            </a:r>
          </a:p>
          <a:p>
            <a:pPr lvl="1"/>
            <a:r>
              <a:rPr lang="en-US"/>
              <a:t>Text Classification </a:t>
            </a:r>
          </a:p>
          <a:p>
            <a:pPr lvl="1"/>
            <a:r>
              <a:rPr lang="en-US"/>
              <a:t>Information Extraction</a:t>
            </a:r>
          </a:p>
          <a:p>
            <a:pPr lvl="1"/>
            <a:r>
              <a:rPr lang="en-US"/>
              <a:t>Sentiment Analysis</a:t>
            </a:r>
          </a:p>
          <a:p>
            <a:pPr lvl="1"/>
            <a:r>
              <a:rPr lang="en-US"/>
              <a:t>Argument mining</a:t>
            </a:r>
          </a:p>
          <a:p>
            <a:r>
              <a:rPr lang="en-US"/>
              <a:t>Data: provided by us</a:t>
            </a:r>
          </a:p>
          <a:p>
            <a:r>
              <a:rPr lang="en-US"/>
              <a:t>Experiments: choose your own method. You can build on tutorials</a:t>
            </a:r>
          </a:p>
          <a:p>
            <a:r>
              <a:rPr lang="en-US"/>
              <a:t>Report: 8 pages + max 2 pages for references and appendix (research paper). Advice: use LaTeX on Overleaf</a:t>
            </a:r>
          </a:p>
          <a:p>
            <a:r>
              <a:rPr lang="en-US"/>
              <a:t>Deadline: January 16. </a:t>
            </a:r>
          </a:p>
        </p:txBody>
      </p:sp>
      <p:sp>
        <p:nvSpPr>
          <p:cNvPr id="5" name="Footer Placeholder 4"/>
          <p:cNvSpPr>
            <a:spLocks noGrp="1"/>
          </p:cNvSpPr>
          <p:nvPr>
            <p:ph type="ftr" sz="quarter" idx="11"/>
          </p:nvPr>
        </p:nvSpPr>
        <p:spPr/>
        <p:txBody>
          <a:bodyPr/>
          <a:lstStyle/>
          <a:p>
            <a:r>
              <a:rPr lang="en-US" dirty="0"/>
              <a:t>Suzan Verberne 2020</a:t>
            </a:r>
          </a:p>
        </p:txBody>
      </p:sp>
    </p:spTree>
    <p:extLst>
      <p:ext uri="{BB962C8B-B14F-4D97-AF65-F5344CB8AC3E}">
        <p14:creationId xmlns:p14="http://schemas.microsoft.com/office/powerpoint/2010/main" val="3783569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Text classification</a:t>
            </a:r>
          </a:p>
        </p:txBody>
      </p:sp>
      <p:sp>
        <p:nvSpPr>
          <p:cNvPr id="3" name="Content Placeholder 2"/>
          <p:cNvSpPr>
            <a:spLocks noGrp="1"/>
          </p:cNvSpPr>
          <p:nvPr>
            <p:ph idx="1"/>
          </p:nvPr>
        </p:nvSpPr>
        <p:spPr>
          <a:xfrm>
            <a:off x="457200" y="1905000"/>
            <a:ext cx="8229600" cy="4495800"/>
          </a:xfrm>
        </p:spPr>
        <p:txBody>
          <a:bodyPr>
            <a:normAutofit/>
          </a:bodyPr>
          <a:lstStyle/>
          <a:p>
            <a:pPr marL="0" indent="0">
              <a:buNone/>
            </a:pPr>
            <a:r>
              <a:rPr lang="en-GB" b="1"/>
              <a:t>Multi-label classification of Dutch election political manifestos</a:t>
            </a:r>
            <a:endParaRPr lang="en-GB"/>
          </a:p>
          <a:p>
            <a:pPr lvl="1"/>
            <a:r>
              <a:rPr lang="en-GB"/>
              <a:t>Data: Political_election_manifestos.zip (Brightspace)</a:t>
            </a:r>
          </a:p>
          <a:p>
            <a:pPr lvl="1"/>
            <a:r>
              <a:rPr lang="en-GB"/>
              <a:t>Paper: Verberne_2014_Automatic thematic classification of election manifestos.pdf (Brightspace)</a:t>
            </a:r>
          </a:p>
          <a:p>
            <a:endParaRPr lang="en-US"/>
          </a:p>
        </p:txBody>
      </p:sp>
      <p:sp>
        <p:nvSpPr>
          <p:cNvPr id="6" name="Footer Placeholder 5"/>
          <p:cNvSpPr>
            <a:spLocks noGrp="1"/>
          </p:cNvSpPr>
          <p:nvPr>
            <p:ph type="ftr" sz="quarter" idx="11"/>
          </p:nvPr>
        </p:nvSpPr>
        <p:spPr/>
        <p:txBody>
          <a:bodyPr/>
          <a:lstStyle/>
          <a:p>
            <a:r>
              <a:rPr lang="en-US" dirty="0"/>
              <a:t>Suzan Verberne 2021</a:t>
            </a:r>
          </a:p>
        </p:txBody>
      </p:sp>
      <p:pic>
        <p:nvPicPr>
          <p:cNvPr id="4" name="Picture 3">
            <a:extLst>
              <a:ext uri="{FF2B5EF4-FFF2-40B4-BE49-F238E27FC236}">
                <a16:creationId xmlns:a16="http://schemas.microsoft.com/office/drawing/2014/main" id="{51E69168-7330-3C42-909C-42B7E756070D}"/>
              </a:ext>
            </a:extLst>
          </p:cNvPr>
          <p:cNvPicPr>
            <a:picLocks noChangeAspect="1"/>
          </p:cNvPicPr>
          <p:nvPr/>
        </p:nvPicPr>
        <p:blipFill rotWithShape="1">
          <a:blip r:embed="rId3"/>
          <a:srcRect b="54473"/>
          <a:stretch/>
        </p:blipFill>
        <p:spPr>
          <a:xfrm>
            <a:off x="570405" y="3619838"/>
            <a:ext cx="8122641" cy="2829790"/>
          </a:xfrm>
          <a:prstGeom prst="rect">
            <a:avLst/>
          </a:prstGeom>
        </p:spPr>
      </p:pic>
    </p:spTree>
    <p:extLst>
      <p:ext uri="{BB962C8B-B14F-4D97-AF65-F5344CB8AC3E}">
        <p14:creationId xmlns:p14="http://schemas.microsoft.com/office/powerpoint/2010/main" val="293120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3087-962D-D040-A088-83A0DA5BD2E3}"/>
              </a:ext>
            </a:extLst>
          </p:cNvPr>
          <p:cNvSpPr>
            <a:spLocks noGrp="1"/>
          </p:cNvSpPr>
          <p:nvPr>
            <p:ph type="title"/>
          </p:nvPr>
        </p:nvSpPr>
        <p:spPr/>
        <p:txBody>
          <a:bodyPr/>
          <a:lstStyle/>
          <a:p>
            <a:r>
              <a:rPr lang="en-GB"/>
              <a:t>Quiz about week 9</a:t>
            </a:r>
          </a:p>
        </p:txBody>
      </p:sp>
      <p:sp>
        <p:nvSpPr>
          <p:cNvPr id="3" name="Content Placeholder 2">
            <a:extLst>
              <a:ext uri="{FF2B5EF4-FFF2-40B4-BE49-F238E27FC236}">
                <a16:creationId xmlns:a16="http://schemas.microsoft.com/office/drawing/2014/main" id="{1E38CE80-3847-5548-B592-B7D0308959CF}"/>
              </a:ext>
            </a:extLst>
          </p:cNvPr>
          <p:cNvSpPr>
            <a:spLocks noGrp="1"/>
          </p:cNvSpPr>
          <p:nvPr>
            <p:ph idx="1"/>
          </p:nvPr>
        </p:nvSpPr>
        <p:spPr/>
        <p:txBody>
          <a:bodyPr/>
          <a:lstStyle/>
          <a:p>
            <a:r>
              <a:rPr lang="en-GB"/>
              <a:t>Suppose we have binary sentiment classification, positive vs negative. How is the recall for the negative class defined?</a:t>
            </a:r>
          </a:p>
          <a:p>
            <a:pPr marL="685800" lvl="1" indent="-457200">
              <a:buFont typeface="+mj-lt"/>
              <a:buAutoNum type="alphaLcPeriod"/>
            </a:pPr>
            <a:r>
              <a:rPr lang="en-GB"/>
              <a:t>Of all messages automatically classified as negative, how many are correct</a:t>
            </a:r>
          </a:p>
          <a:p>
            <a:pPr marL="685800" lvl="1" indent="-457200">
              <a:buFont typeface="+mj-lt"/>
              <a:buAutoNum type="alphaLcPeriod"/>
            </a:pPr>
            <a:r>
              <a:rPr lang="en-GB"/>
              <a:t>Of all messages with true label negative, how many are classified correctly</a:t>
            </a:r>
          </a:p>
          <a:p>
            <a:pPr marL="685800" lvl="1" indent="-457200">
              <a:buFont typeface="+mj-lt"/>
              <a:buAutoNum type="alphaLcPeriod"/>
            </a:pPr>
            <a:r>
              <a:rPr lang="en-GB"/>
              <a:t>Of all messages, how many are negative</a:t>
            </a:r>
          </a:p>
        </p:txBody>
      </p:sp>
      <p:sp>
        <p:nvSpPr>
          <p:cNvPr id="4" name="Footer Placeholder 3">
            <a:extLst>
              <a:ext uri="{FF2B5EF4-FFF2-40B4-BE49-F238E27FC236}">
                <a16:creationId xmlns:a16="http://schemas.microsoft.com/office/drawing/2014/main" id="{DB1C3711-1028-7846-B2B2-B2F57D97E6C4}"/>
              </a:ext>
            </a:extLst>
          </p:cNvPr>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794833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2. Information Extraction</a:t>
            </a:r>
          </a:p>
        </p:txBody>
      </p:sp>
      <p:sp>
        <p:nvSpPr>
          <p:cNvPr id="3" name="Content Placeholder 2"/>
          <p:cNvSpPr>
            <a:spLocks noGrp="1"/>
          </p:cNvSpPr>
          <p:nvPr>
            <p:ph idx="1"/>
          </p:nvPr>
        </p:nvSpPr>
        <p:spPr/>
        <p:txBody>
          <a:bodyPr>
            <a:normAutofit/>
          </a:bodyPr>
          <a:lstStyle/>
          <a:p>
            <a:pPr marL="0" indent="0">
              <a:buNone/>
            </a:pPr>
            <a:r>
              <a:rPr lang="en-GB" b="1"/>
              <a:t>CSIRO Adverse Drug Event Corpus (Cadec) </a:t>
            </a:r>
            <a:endParaRPr lang="en-GB"/>
          </a:p>
          <a:p>
            <a:pPr lvl="1"/>
            <a:r>
              <a:rPr lang="en-GB"/>
              <a:t>Data: CADEC.v2.zip (Brightspace)</a:t>
            </a:r>
          </a:p>
          <a:p>
            <a:pPr lvl="1"/>
            <a:r>
              <a:rPr lang="en-GB"/>
              <a:t>Paper: Karimi_2015_Cadec- A corpus of adverse drug event annotations.pdf (Brightspace)</a:t>
            </a:r>
          </a:p>
          <a:p>
            <a:pPr lvl="1"/>
            <a:endParaRPr lang="en-GB"/>
          </a:p>
          <a:p>
            <a:pPr lvl="1"/>
            <a:endParaRPr lang="en-GB"/>
          </a:p>
          <a:p>
            <a:pPr lvl="1"/>
            <a:endParaRPr lang="en-GB"/>
          </a:p>
          <a:p>
            <a:pPr lvl="1"/>
            <a:endParaRPr lang="en-GB"/>
          </a:p>
          <a:p>
            <a:endParaRPr lang="en-GB"/>
          </a:p>
        </p:txBody>
      </p:sp>
      <p:pic>
        <p:nvPicPr>
          <p:cNvPr id="9" name="Picture 8">
            <a:extLst>
              <a:ext uri="{FF2B5EF4-FFF2-40B4-BE49-F238E27FC236}">
                <a16:creationId xmlns:a16="http://schemas.microsoft.com/office/drawing/2014/main" id="{E3CE8F3E-5D46-AA4F-880A-74C569190E4D}"/>
              </a:ext>
            </a:extLst>
          </p:cNvPr>
          <p:cNvPicPr>
            <a:picLocks noChangeAspect="1"/>
          </p:cNvPicPr>
          <p:nvPr/>
        </p:nvPicPr>
        <p:blipFill>
          <a:blip r:embed="rId2"/>
          <a:stretch>
            <a:fillRect/>
          </a:stretch>
        </p:blipFill>
        <p:spPr>
          <a:xfrm>
            <a:off x="0" y="3657600"/>
            <a:ext cx="9144000" cy="1206181"/>
          </a:xfrm>
          <a:prstGeom prst="rect">
            <a:avLst/>
          </a:prstGeom>
        </p:spPr>
      </p:pic>
      <p:pic>
        <p:nvPicPr>
          <p:cNvPr id="10" name="Picture 9">
            <a:extLst>
              <a:ext uri="{FF2B5EF4-FFF2-40B4-BE49-F238E27FC236}">
                <a16:creationId xmlns:a16="http://schemas.microsoft.com/office/drawing/2014/main" id="{3D0B892E-CC05-6B45-9EC7-114A9887C2BE}"/>
              </a:ext>
            </a:extLst>
          </p:cNvPr>
          <p:cNvPicPr>
            <a:picLocks noChangeAspect="1"/>
          </p:cNvPicPr>
          <p:nvPr/>
        </p:nvPicPr>
        <p:blipFill>
          <a:blip r:embed="rId3"/>
          <a:stretch>
            <a:fillRect/>
          </a:stretch>
        </p:blipFill>
        <p:spPr>
          <a:xfrm>
            <a:off x="5219700" y="5048459"/>
            <a:ext cx="3695700" cy="939812"/>
          </a:xfrm>
          <a:prstGeom prst="rect">
            <a:avLst/>
          </a:prstGeom>
        </p:spPr>
      </p:pic>
      <p:sp>
        <p:nvSpPr>
          <p:cNvPr id="11" name="Rectangle 10">
            <a:extLst>
              <a:ext uri="{FF2B5EF4-FFF2-40B4-BE49-F238E27FC236}">
                <a16:creationId xmlns:a16="http://schemas.microsoft.com/office/drawing/2014/main" id="{A7CB0357-AD6A-094F-961B-6629A76D1213}"/>
              </a:ext>
            </a:extLst>
          </p:cNvPr>
          <p:cNvSpPr/>
          <p:nvPr/>
        </p:nvSpPr>
        <p:spPr>
          <a:xfrm>
            <a:off x="5235939" y="6033792"/>
            <a:ext cx="3340145" cy="369332"/>
          </a:xfrm>
          <a:prstGeom prst="rect">
            <a:avLst/>
          </a:prstGeom>
        </p:spPr>
        <p:txBody>
          <a:bodyPr wrap="none">
            <a:spAutoFit/>
          </a:bodyPr>
          <a:lstStyle/>
          <a:p>
            <a:r>
              <a:rPr lang="en-GB"/>
              <a:t>cadec/meddra/ARTHROTEC.1.ann</a:t>
            </a:r>
          </a:p>
        </p:txBody>
      </p:sp>
      <p:sp>
        <p:nvSpPr>
          <p:cNvPr id="12" name="Rectangle 11">
            <a:extLst>
              <a:ext uri="{FF2B5EF4-FFF2-40B4-BE49-F238E27FC236}">
                <a16:creationId xmlns:a16="http://schemas.microsoft.com/office/drawing/2014/main" id="{FE4E418D-8CA6-A440-88B9-918E2D0D8BCA}"/>
              </a:ext>
            </a:extLst>
          </p:cNvPr>
          <p:cNvSpPr/>
          <p:nvPr/>
        </p:nvSpPr>
        <p:spPr>
          <a:xfrm>
            <a:off x="426128" y="4863805"/>
            <a:ext cx="2868927" cy="369332"/>
          </a:xfrm>
          <a:prstGeom prst="rect">
            <a:avLst/>
          </a:prstGeom>
        </p:spPr>
        <p:txBody>
          <a:bodyPr wrap="none">
            <a:spAutoFit/>
          </a:bodyPr>
          <a:lstStyle/>
          <a:p>
            <a:r>
              <a:rPr lang="en-GB"/>
              <a:t>cadec/text/ARTHROTEC.1.txt</a:t>
            </a:r>
          </a:p>
        </p:txBody>
      </p:sp>
      <p:sp>
        <p:nvSpPr>
          <p:cNvPr id="14" name="Rectangle 13">
            <a:extLst>
              <a:ext uri="{FF2B5EF4-FFF2-40B4-BE49-F238E27FC236}">
                <a16:creationId xmlns:a16="http://schemas.microsoft.com/office/drawing/2014/main" id="{E34C4497-1F2E-6943-B6F3-19A2CBBFBC34}"/>
              </a:ext>
            </a:extLst>
          </p:cNvPr>
          <p:cNvSpPr/>
          <p:nvPr/>
        </p:nvSpPr>
        <p:spPr>
          <a:xfrm>
            <a:off x="-34168" y="5479844"/>
            <a:ext cx="4291545" cy="646331"/>
          </a:xfrm>
          <a:prstGeom prst="rect">
            <a:avLst/>
          </a:prstGeom>
        </p:spPr>
        <p:txBody>
          <a:bodyPr wrap="square">
            <a:spAutoFit/>
          </a:bodyPr>
          <a:lstStyle/>
          <a:p>
            <a:pPr lvl="1"/>
            <a:r>
              <a:rPr lang="en-GB"/>
              <a:t>Transformation to IOB needed (using </a:t>
            </a:r>
            <a:r>
              <a:rPr lang="en-GB">
                <a:solidFill>
                  <a:schemeClr val="accent1">
                    <a:lumMod val="75000"/>
                  </a:schemeClr>
                </a:solidFill>
              </a:rPr>
              <a:t>start and end character positions</a:t>
            </a:r>
            <a:r>
              <a:rPr lang="en-GB"/>
              <a:t>)</a:t>
            </a:r>
          </a:p>
        </p:txBody>
      </p:sp>
      <p:sp>
        <p:nvSpPr>
          <p:cNvPr id="15" name="Rectangle 14">
            <a:extLst>
              <a:ext uri="{FF2B5EF4-FFF2-40B4-BE49-F238E27FC236}">
                <a16:creationId xmlns:a16="http://schemas.microsoft.com/office/drawing/2014/main" id="{247D4182-39F6-F14A-A958-0895513F24AC}"/>
              </a:ext>
            </a:extLst>
          </p:cNvPr>
          <p:cNvSpPr/>
          <p:nvPr/>
        </p:nvSpPr>
        <p:spPr>
          <a:xfrm>
            <a:off x="1284157" y="6488668"/>
            <a:ext cx="7391400" cy="369332"/>
          </a:xfrm>
          <a:prstGeom prst="rect">
            <a:avLst/>
          </a:prstGeom>
        </p:spPr>
        <p:txBody>
          <a:bodyPr wrap="square">
            <a:spAutoFit/>
          </a:bodyPr>
          <a:lstStyle/>
          <a:p>
            <a:r>
              <a:rPr lang="en-GB">
                <a:hlinkClick r:id="rId4"/>
              </a:rPr>
              <a:t>https://data.csiro.au/collections/collection/CIcsiro:10948/SQcadec</a:t>
            </a:r>
            <a:endParaRPr lang="en-GB"/>
          </a:p>
        </p:txBody>
      </p:sp>
      <p:sp>
        <p:nvSpPr>
          <p:cNvPr id="16" name="Line Callout 2 15">
            <a:extLst>
              <a:ext uri="{FF2B5EF4-FFF2-40B4-BE49-F238E27FC236}">
                <a16:creationId xmlns:a16="http://schemas.microsoft.com/office/drawing/2014/main" id="{F23B88F0-9713-0C4E-84AD-9D609F49B05F}"/>
              </a:ext>
            </a:extLst>
          </p:cNvPr>
          <p:cNvSpPr/>
          <p:nvPr/>
        </p:nvSpPr>
        <p:spPr>
          <a:xfrm>
            <a:off x="6369572" y="5048459"/>
            <a:ext cx="682988" cy="939800"/>
          </a:xfrm>
          <a:prstGeom prst="borderCallout2">
            <a:avLst>
              <a:gd name="adj1" fmla="val 18750"/>
              <a:gd name="adj2" fmla="val -8333"/>
              <a:gd name="adj3" fmla="val 18750"/>
              <a:gd name="adj4" fmla="val -16667"/>
              <a:gd name="adj5" fmla="val 94955"/>
              <a:gd name="adj6" fmla="val -395639"/>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Tree>
    <p:extLst>
      <p:ext uri="{BB962C8B-B14F-4D97-AF65-F5344CB8AC3E}">
        <p14:creationId xmlns:p14="http://schemas.microsoft.com/office/powerpoint/2010/main" val="2713203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3. Sentiment Analysis</a:t>
            </a:r>
          </a:p>
        </p:txBody>
      </p:sp>
      <p:sp>
        <p:nvSpPr>
          <p:cNvPr id="3" name="Content Placeholder 2"/>
          <p:cNvSpPr>
            <a:spLocks noGrp="1"/>
          </p:cNvSpPr>
          <p:nvPr>
            <p:ph idx="1"/>
          </p:nvPr>
        </p:nvSpPr>
        <p:spPr>
          <a:xfrm>
            <a:off x="457200" y="1905000"/>
            <a:ext cx="8229600" cy="4451350"/>
          </a:xfrm>
        </p:spPr>
        <p:txBody>
          <a:bodyPr>
            <a:normAutofit/>
          </a:bodyPr>
          <a:lstStyle/>
          <a:p>
            <a:pPr marL="0" indent="0">
              <a:buNone/>
            </a:pPr>
            <a:r>
              <a:rPr lang="en-GB" b="1">
                <a:effectLst/>
              </a:rPr>
              <a:t>SemEval 2017 Task 4: Sentiment Analysis in Twitter (subtask A)</a:t>
            </a:r>
            <a:endParaRPr lang="en-GB">
              <a:effectLst/>
            </a:endParaRPr>
          </a:p>
          <a:p>
            <a:pPr lvl="1"/>
            <a:r>
              <a:rPr lang="en-GB">
                <a:effectLst/>
              </a:rPr>
              <a:t>Data: semeval-2017-tweets_Subtask-A.zip (attached)</a:t>
            </a:r>
          </a:p>
          <a:p>
            <a:pPr lvl="1"/>
            <a:r>
              <a:rPr lang="en-GB">
                <a:effectLst/>
              </a:rPr>
              <a:t>Paper: Rosenthal_2017_SemEval-2017 Task 4- Sentiment Analysis in Twitter.pdf</a:t>
            </a:r>
            <a:endParaRPr lang="en-US"/>
          </a:p>
          <a:p>
            <a:r>
              <a:rPr lang="en-GB"/>
              <a:t>Subtask A: sentiment classification on a fivepoint scale</a:t>
            </a:r>
            <a:endParaRPr lang="en-US"/>
          </a:p>
        </p:txBody>
      </p:sp>
      <p:sp>
        <p:nvSpPr>
          <p:cNvPr id="4" name="Footer Placeholder 3"/>
          <p:cNvSpPr>
            <a:spLocks noGrp="1"/>
          </p:cNvSpPr>
          <p:nvPr>
            <p:ph type="ftr" sz="quarter" idx="11"/>
          </p:nvPr>
        </p:nvSpPr>
        <p:spPr/>
        <p:txBody>
          <a:bodyPr/>
          <a:lstStyle/>
          <a:p>
            <a:r>
              <a:rPr lang="en-US" dirty="0"/>
              <a:t>Suzan Verberne 2021</a:t>
            </a:r>
          </a:p>
        </p:txBody>
      </p:sp>
      <p:sp>
        <p:nvSpPr>
          <p:cNvPr id="6" name="Rectangle 5">
            <a:extLst>
              <a:ext uri="{FF2B5EF4-FFF2-40B4-BE49-F238E27FC236}">
                <a16:creationId xmlns:a16="http://schemas.microsoft.com/office/drawing/2014/main" id="{32630AB2-4A7B-1949-B3DF-62A35FA7AE61}"/>
              </a:ext>
            </a:extLst>
          </p:cNvPr>
          <p:cNvSpPr/>
          <p:nvPr/>
        </p:nvSpPr>
        <p:spPr>
          <a:xfrm>
            <a:off x="4556464" y="6050316"/>
            <a:ext cx="3977564" cy="369332"/>
          </a:xfrm>
          <a:prstGeom prst="rect">
            <a:avLst/>
          </a:prstGeom>
        </p:spPr>
        <p:txBody>
          <a:bodyPr wrap="none">
            <a:spAutoFit/>
          </a:bodyPr>
          <a:lstStyle/>
          <a:p>
            <a:r>
              <a:rPr lang="en-GB">
                <a:hlinkClick r:id="rId2"/>
              </a:rPr>
              <a:t>https://alt.qcri.org/semeval2017/task4/</a:t>
            </a:r>
            <a:r>
              <a:rPr lang="en-GB"/>
              <a:t> </a:t>
            </a:r>
          </a:p>
        </p:txBody>
      </p:sp>
      <p:pic>
        <p:nvPicPr>
          <p:cNvPr id="7" name="Picture 6">
            <a:extLst>
              <a:ext uri="{FF2B5EF4-FFF2-40B4-BE49-F238E27FC236}">
                <a16:creationId xmlns:a16="http://schemas.microsoft.com/office/drawing/2014/main" id="{07326A45-8D51-BD48-9EAC-C0DE7D440512}"/>
              </a:ext>
            </a:extLst>
          </p:cNvPr>
          <p:cNvPicPr>
            <a:picLocks noChangeAspect="1"/>
          </p:cNvPicPr>
          <p:nvPr/>
        </p:nvPicPr>
        <p:blipFill>
          <a:blip r:embed="rId3"/>
          <a:stretch>
            <a:fillRect/>
          </a:stretch>
        </p:blipFill>
        <p:spPr>
          <a:xfrm>
            <a:off x="990600" y="4246462"/>
            <a:ext cx="6134100" cy="1549400"/>
          </a:xfrm>
          <a:prstGeom prst="rect">
            <a:avLst/>
          </a:prstGeom>
        </p:spPr>
      </p:pic>
    </p:spTree>
    <p:extLst>
      <p:ext uri="{BB962C8B-B14F-4D97-AF65-F5344CB8AC3E}">
        <p14:creationId xmlns:p14="http://schemas.microsoft.com/office/powerpoint/2010/main" val="2757279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D3132-4958-1645-96AE-5D8A917F66B9}"/>
              </a:ext>
            </a:extLst>
          </p:cNvPr>
          <p:cNvSpPr>
            <a:spLocks noGrp="1"/>
          </p:cNvSpPr>
          <p:nvPr>
            <p:ph type="title"/>
          </p:nvPr>
        </p:nvSpPr>
        <p:spPr/>
        <p:txBody>
          <a:bodyPr/>
          <a:lstStyle/>
          <a:p>
            <a:r>
              <a:rPr lang="en-GB"/>
              <a:t>4. Argument mining</a:t>
            </a:r>
          </a:p>
        </p:txBody>
      </p:sp>
      <p:sp>
        <p:nvSpPr>
          <p:cNvPr id="4" name="Footer Placeholder 3">
            <a:extLst>
              <a:ext uri="{FF2B5EF4-FFF2-40B4-BE49-F238E27FC236}">
                <a16:creationId xmlns:a16="http://schemas.microsoft.com/office/drawing/2014/main" id="{4A906066-C850-0848-A9A9-A2767DF8CA1A}"/>
              </a:ext>
            </a:extLst>
          </p:cNvPr>
          <p:cNvSpPr>
            <a:spLocks noGrp="1"/>
          </p:cNvSpPr>
          <p:nvPr>
            <p:ph type="ftr" sz="quarter" idx="11"/>
          </p:nvPr>
        </p:nvSpPr>
        <p:spPr/>
        <p:txBody>
          <a:bodyPr/>
          <a:lstStyle/>
          <a:p>
            <a:r>
              <a:rPr lang="en-US" dirty="0"/>
              <a:t>Suzan Verberne 2021</a:t>
            </a:r>
          </a:p>
        </p:txBody>
      </p:sp>
      <p:sp>
        <p:nvSpPr>
          <p:cNvPr id="6" name="Content Placeholder 5">
            <a:extLst>
              <a:ext uri="{FF2B5EF4-FFF2-40B4-BE49-F238E27FC236}">
                <a16:creationId xmlns:a16="http://schemas.microsoft.com/office/drawing/2014/main" id="{B1AA888E-8C03-3845-8D49-A7026DBE883B}"/>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17A7E88B-C777-B14F-BE98-EFA0A4815D98}"/>
              </a:ext>
            </a:extLst>
          </p:cNvPr>
          <p:cNvPicPr>
            <a:picLocks noChangeAspect="1"/>
          </p:cNvPicPr>
          <p:nvPr/>
        </p:nvPicPr>
        <p:blipFill>
          <a:blip r:embed="rId2"/>
          <a:stretch>
            <a:fillRect/>
          </a:stretch>
        </p:blipFill>
        <p:spPr>
          <a:xfrm>
            <a:off x="0" y="2447"/>
            <a:ext cx="9144000" cy="6853105"/>
          </a:xfrm>
          <a:prstGeom prst="rect">
            <a:avLst/>
          </a:prstGeom>
        </p:spPr>
      </p:pic>
      <p:sp>
        <p:nvSpPr>
          <p:cNvPr id="8" name="TextBox 7">
            <a:extLst>
              <a:ext uri="{FF2B5EF4-FFF2-40B4-BE49-F238E27FC236}">
                <a16:creationId xmlns:a16="http://schemas.microsoft.com/office/drawing/2014/main" id="{570972DB-D844-CA4B-9A5B-849AE43DA70A}"/>
              </a:ext>
            </a:extLst>
          </p:cNvPr>
          <p:cNvSpPr txBox="1"/>
          <p:nvPr/>
        </p:nvSpPr>
        <p:spPr>
          <a:xfrm>
            <a:off x="76200" y="381000"/>
            <a:ext cx="533400" cy="584775"/>
          </a:xfrm>
          <a:prstGeom prst="rect">
            <a:avLst/>
          </a:prstGeom>
          <a:solidFill>
            <a:schemeClr val="bg1">
              <a:lumMod val="95000"/>
            </a:schemeClr>
          </a:solidFill>
          <a:ln>
            <a:noFill/>
          </a:ln>
        </p:spPr>
        <p:txBody>
          <a:bodyPr wrap="square" rtlCol="0">
            <a:spAutoFit/>
          </a:bodyPr>
          <a:lstStyle/>
          <a:p>
            <a:r>
              <a:rPr lang="en-GB" sz="3200">
                <a:solidFill>
                  <a:schemeClr val="tx2"/>
                </a:solidFill>
              </a:rPr>
              <a:t>4.</a:t>
            </a:r>
          </a:p>
        </p:txBody>
      </p:sp>
    </p:spTree>
    <p:extLst>
      <p:ext uri="{BB962C8B-B14F-4D97-AF65-F5344CB8AC3E}">
        <p14:creationId xmlns:p14="http://schemas.microsoft.com/office/powerpoint/2010/main" val="1284830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DA67-2BB8-0A42-92AE-E14AF91C9638}"/>
              </a:ext>
            </a:extLst>
          </p:cNvPr>
          <p:cNvSpPr>
            <a:spLocks noGrp="1"/>
          </p:cNvSpPr>
          <p:nvPr>
            <p:ph type="title"/>
          </p:nvPr>
        </p:nvSpPr>
        <p:spPr>
          <a:xfrm>
            <a:off x="426128" y="408372"/>
            <a:ext cx="8260672" cy="1039427"/>
          </a:xfrm>
        </p:spPr>
        <p:txBody>
          <a:bodyPr/>
          <a:lstStyle/>
          <a:p>
            <a:r>
              <a:rPr lang="en-GB"/>
              <a:t>Topics</a:t>
            </a:r>
          </a:p>
        </p:txBody>
      </p:sp>
      <p:sp>
        <p:nvSpPr>
          <p:cNvPr id="3" name="Content Placeholder 2">
            <a:extLst>
              <a:ext uri="{FF2B5EF4-FFF2-40B4-BE49-F238E27FC236}">
                <a16:creationId xmlns:a16="http://schemas.microsoft.com/office/drawing/2014/main" id="{8921D40F-6A9E-034F-ABF2-EB52C0B16FEB}"/>
              </a:ext>
            </a:extLst>
          </p:cNvPr>
          <p:cNvSpPr>
            <a:spLocks noGrp="1"/>
          </p:cNvSpPr>
          <p:nvPr>
            <p:ph idx="1"/>
          </p:nvPr>
        </p:nvSpPr>
        <p:spPr>
          <a:xfrm>
            <a:off x="457200" y="1905000"/>
            <a:ext cx="8229600" cy="4221163"/>
          </a:xfrm>
        </p:spPr>
        <p:txBody>
          <a:bodyPr>
            <a:normAutofit/>
          </a:bodyPr>
          <a:lstStyle/>
          <a:p>
            <a:r>
              <a:rPr lang="en-GB"/>
              <a:t>You are allowed to propose your own topic. In that case, submit a proposal on or before </a:t>
            </a:r>
            <a:r>
              <a:rPr lang="en-GB">
                <a:solidFill>
                  <a:schemeClr val="accent1">
                    <a:lumMod val="75000"/>
                  </a:schemeClr>
                </a:solidFill>
              </a:rPr>
              <a:t>December 1</a:t>
            </a:r>
            <a:r>
              <a:rPr lang="en-GB" baseline="30000">
                <a:solidFill>
                  <a:schemeClr val="accent1">
                    <a:lumMod val="75000"/>
                  </a:schemeClr>
                </a:solidFill>
              </a:rPr>
              <a:t>st</a:t>
            </a:r>
            <a:r>
              <a:rPr lang="en-GB"/>
              <a:t>:</a:t>
            </a:r>
          </a:p>
          <a:p>
            <a:pPr lvl="1"/>
            <a:r>
              <a:rPr lang="en-GB"/>
              <a:t>One paragraph describing the task (with one or two references to papers)</a:t>
            </a:r>
          </a:p>
          <a:p>
            <a:pPr lvl="1"/>
            <a:r>
              <a:rPr lang="en-GB"/>
              <a:t>Your research question(s)</a:t>
            </a:r>
          </a:p>
          <a:p>
            <a:pPr lvl="1"/>
            <a:r>
              <a:rPr lang="en-GB"/>
              <a:t>A reference to the data and a table summarizing the data set size</a:t>
            </a:r>
          </a:p>
          <a:p>
            <a:r>
              <a:rPr lang="en-GB"/>
              <a:t>We will provide feedback on this</a:t>
            </a:r>
          </a:p>
          <a:p>
            <a:endParaRPr lang="en-GB"/>
          </a:p>
        </p:txBody>
      </p:sp>
      <p:sp>
        <p:nvSpPr>
          <p:cNvPr id="4" name="Footer Placeholder 3">
            <a:extLst>
              <a:ext uri="{FF2B5EF4-FFF2-40B4-BE49-F238E27FC236}">
                <a16:creationId xmlns:a16="http://schemas.microsoft.com/office/drawing/2014/main" id="{62C3BC32-69F7-0F4A-80D2-DBA842DAA762}"/>
              </a:ext>
            </a:extLst>
          </p:cNvPr>
          <p:cNvSpPr>
            <a:spLocks noGrp="1"/>
          </p:cNvSpPr>
          <p:nvPr>
            <p:ph type="ftr" sz="quarter" idx="11"/>
          </p:nvPr>
        </p:nvSpPr>
        <p:spPr>
          <a:xfrm>
            <a:off x="3124200" y="6356350"/>
            <a:ext cx="2895600" cy="365125"/>
          </a:xfrm>
        </p:spPr>
        <p:txBody>
          <a:bodyPr/>
          <a:lstStyle/>
          <a:p>
            <a:r>
              <a:rPr lang="en-US" dirty="0"/>
              <a:t>Suzan Verberne 2021</a:t>
            </a:r>
          </a:p>
        </p:txBody>
      </p:sp>
    </p:spTree>
    <p:extLst>
      <p:ext uri="{BB962C8B-B14F-4D97-AF65-F5344CB8AC3E}">
        <p14:creationId xmlns:p14="http://schemas.microsoft.com/office/powerpoint/2010/main" val="492819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Research paper structure</a:t>
            </a:r>
          </a:p>
        </p:txBody>
      </p:sp>
      <p:sp>
        <p:nvSpPr>
          <p:cNvPr id="3" name="Content Placeholder 2"/>
          <p:cNvSpPr>
            <a:spLocks noGrp="1"/>
          </p:cNvSpPr>
          <p:nvPr>
            <p:ph idx="1"/>
          </p:nvPr>
        </p:nvSpPr>
        <p:spPr>
          <a:xfrm>
            <a:off x="457200" y="1905000"/>
            <a:ext cx="4953000" cy="4221163"/>
          </a:xfrm>
        </p:spPr>
        <p:txBody>
          <a:bodyPr>
            <a:normAutofit lnSpcReduction="10000"/>
          </a:bodyPr>
          <a:lstStyle/>
          <a:p>
            <a:pPr marL="457200" lvl="0" indent="-457200">
              <a:buFont typeface="+mj-lt"/>
              <a:buAutoNum type="arabicPeriod"/>
            </a:pPr>
            <a:r>
              <a:rPr lang="en-GB" u="none" strike="noStrike">
                <a:effectLst/>
              </a:rPr>
              <a:t>I</a:t>
            </a:r>
            <a:r>
              <a:rPr lang="uz-Cyrl-UZ" u="none" strike="noStrike">
                <a:effectLst/>
              </a:rPr>
              <a:t>ntroduction</a:t>
            </a:r>
            <a:r>
              <a:rPr lang="en-US" u="none" strike="noStrike">
                <a:effectLst/>
              </a:rPr>
              <a:t> </a:t>
            </a:r>
          </a:p>
          <a:p>
            <a:pPr marL="457200" lvl="0" indent="-457200">
              <a:buFont typeface="+mj-lt"/>
              <a:buAutoNum type="arabicPeriod"/>
            </a:pPr>
            <a:r>
              <a:rPr lang="en-US" u="none" strike="noStrike">
                <a:effectLst/>
              </a:rPr>
              <a:t>B</a:t>
            </a:r>
            <a:r>
              <a:rPr lang="uz-Cyrl-UZ" u="none" strike="noStrike">
                <a:effectLst/>
              </a:rPr>
              <a:t>ackground/related work</a:t>
            </a:r>
            <a:r>
              <a:rPr lang="en-US" u="none" strike="noStrike">
                <a:effectLst/>
              </a:rPr>
              <a:t> </a:t>
            </a:r>
          </a:p>
          <a:p>
            <a:pPr marL="457200" lvl="0" indent="-457200">
              <a:buFont typeface="+mj-lt"/>
              <a:buAutoNum type="arabicPeriod"/>
            </a:pPr>
            <a:r>
              <a:rPr lang="en-US" u="none" strike="noStrike">
                <a:effectLst/>
              </a:rPr>
              <a:t>Data </a:t>
            </a:r>
          </a:p>
          <a:p>
            <a:pPr marL="457200" lvl="0" indent="-457200">
              <a:buFont typeface="+mj-lt"/>
              <a:buAutoNum type="arabicPeriod"/>
            </a:pPr>
            <a:r>
              <a:rPr lang="en-US" u="none" strike="noStrike">
                <a:effectLst/>
              </a:rPr>
              <a:t>Methods </a:t>
            </a:r>
          </a:p>
          <a:p>
            <a:pPr marL="457200" lvl="0" indent="-457200">
              <a:buFont typeface="+mj-lt"/>
              <a:buAutoNum type="arabicPeriod"/>
            </a:pPr>
            <a:r>
              <a:rPr lang="en-GB" u="none" strike="noStrike">
                <a:effectLst/>
              </a:rPr>
              <a:t>R</a:t>
            </a:r>
            <a:r>
              <a:rPr lang="uz-Cyrl-UZ" u="none" strike="noStrike">
                <a:effectLst/>
              </a:rPr>
              <a:t>esults</a:t>
            </a:r>
            <a:r>
              <a:rPr lang="en-US" u="none" strike="noStrike">
                <a:effectLst/>
              </a:rPr>
              <a:t> </a:t>
            </a:r>
          </a:p>
          <a:p>
            <a:pPr marL="457200" lvl="0" indent="-457200">
              <a:buFont typeface="+mj-lt"/>
              <a:buAutoNum type="arabicPeriod"/>
            </a:pPr>
            <a:r>
              <a:rPr lang="en-GB" u="none" strike="noStrike">
                <a:effectLst/>
              </a:rPr>
              <a:t>D</a:t>
            </a:r>
            <a:r>
              <a:rPr lang="uz-Cyrl-UZ" u="none" strike="noStrike">
                <a:effectLst/>
              </a:rPr>
              <a:t>iscussion</a:t>
            </a:r>
            <a:r>
              <a:rPr lang="en-US" u="none" strike="noStrike">
                <a:effectLst/>
              </a:rPr>
              <a:t> </a:t>
            </a:r>
          </a:p>
          <a:p>
            <a:pPr marL="457200" lvl="0" indent="-457200">
              <a:buFont typeface="+mj-lt"/>
              <a:buAutoNum type="arabicPeriod"/>
            </a:pPr>
            <a:r>
              <a:rPr lang="en-GB" u="none" strike="noStrike">
                <a:effectLst/>
              </a:rPr>
              <a:t>C</a:t>
            </a:r>
            <a:r>
              <a:rPr lang="uz-Cyrl-UZ" u="none" strike="noStrike">
                <a:effectLst/>
              </a:rPr>
              <a:t>onclusion</a:t>
            </a:r>
            <a:r>
              <a:rPr lang="en-US" u="none" strike="noStrike">
                <a:effectLst/>
              </a:rPr>
              <a:t> </a:t>
            </a:r>
          </a:p>
          <a:p>
            <a:pPr marL="457200" lvl="0" indent="-457200">
              <a:buFont typeface="+mj-lt"/>
              <a:buAutoNum type="arabicPeriod"/>
            </a:pPr>
            <a:r>
              <a:rPr lang="en-US"/>
              <a:t>C</a:t>
            </a:r>
            <a:r>
              <a:rPr lang="en-US" u="none" strike="noStrike">
                <a:effectLst/>
              </a:rPr>
              <a:t>ontributions of the team members </a:t>
            </a:r>
          </a:p>
          <a:p>
            <a:endParaRPr lang="en-GB"/>
          </a:p>
        </p:txBody>
      </p:sp>
      <p:sp>
        <p:nvSpPr>
          <p:cNvPr id="4" name="Footer Placeholder 3"/>
          <p:cNvSpPr>
            <a:spLocks noGrp="1"/>
          </p:cNvSpPr>
          <p:nvPr>
            <p:ph type="ftr" sz="quarter" idx="11"/>
          </p:nvPr>
        </p:nvSpPr>
        <p:spPr/>
        <p:txBody>
          <a:bodyPr/>
          <a:lstStyle/>
          <a:p>
            <a:r>
              <a:rPr lang="en-US" dirty="0"/>
              <a:t>Suzan Verberne 2020</a:t>
            </a:r>
          </a:p>
        </p:txBody>
      </p:sp>
      <p:sp>
        <p:nvSpPr>
          <p:cNvPr id="5" name="Rectangle 4">
            <a:extLst>
              <a:ext uri="{FF2B5EF4-FFF2-40B4-BE49-F238E27FC236}">
                <a16:creationId xmlns:a16="http://schemas.microsoft.com/office/drawing/2014/main" id="{2933A913-5463-8A49-8DEC-930322C786DD}"/>
              </a:ext>
            </a:extLst>
          </p:cNvPr>
          <p:cNvSpPr/>
          <p:nvPr/>
        </p:nvSpPr>
        <p:spPr>
          <a:xfrm>
            <a:off x="4876800" y="3276600"/>
            <a:ext cx="35814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r>
              <a:rPr lang="en-US"/>
              <a:t>(Grading criteria can be found on Brightspace: Assignments -&gt; </a:t>
            </a:r>
            <a:r>
              <a:rPr lang="en-US">
                <a:sym typeface="Wingdings" pitchFamily="2" charset="2"/>
              </a:rPr>
              <a:t>Criteria for final assignment)</a:t>
            </a:r>
            <a:endParaRPr lang="en-US"/>
          </a:p>
        </p:txBody>
      </p:sp>
    </p:spTree>
    <p:extLst>
      <p:ext uri="{BB962C8B-B14F-4D97-AF65-F5344CB8AC3E}">
        <p14:creationId xmlns:p14="http://schemas.microsoft.com/office/powerpoint/2010/main" val="4063452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27A6-E9E1-E545-BD6D-185528DD3F21}"/>
              </a:ext>
            </a:extLst>
          </p:cNvPr>
          <p:cNvSpPr>
            <a:spLocks noGrp="1"/>
          </p:cNvSpPr>
          <p:nvPr>
            <p:ph type="title"/>
          </p:nvPr>
        </p:nvSpPr>
        <p:spPr/>
        <p:txBody>
          <a:bodyPr/>
          <a:lstStyle/>
          <a:p>
            <a:r>
              <a:rPr lang="en-GB"/>
              <a:t>General guidelines</a:t>
            </a:r>
          </a:p>
        </p:txBody>
      </p:sp>
      <p:sp>
        <p:nvSpPr>
          <p:cNvPr id="3" name="Content Placeholder 2">
            <a:extLst>
              <a:ext uri="{FF2B5EF4-FFF2-40B4-BE49-F238E27FC236}">
                <a16:creationId xmlns:a16="http://schemas.microsoft.com/office/drawing/2014/main" id="{E64FF554-77EC-4F47-9491-1E2316F95170}"/>
              </a:ext>
            </a:extLst>
          </p:cNvPr>
          <p:cNvSpPr>
            <a:spLocks noGrp="1"/>
          </p:cNvSpPr>
          <p:nvPr>
            <p:ph idx="1"/>
          </p:nvPr>
        </p:nvSpPr>
        <p:spPr/>
        <p:txBody>
          <a:bodyPr>
            <a:normAutofit fontScale="92500" lnSpcReduction="10000"/>
          </a:bodyPr>
          <a:lstStyle/>
          <a:p>
            <a:pPr marL="457200" indent="-457200">
              <a:buFont typeface="+mj-lt"/>
              <a:buAutoNum type="arabicPeriod"/>
            </a:pPr>
            <a:r>
              <a:rPr lang="en-GB"/>
              <a:t>Your introduction needs to contain a description of the task and your research questions. What is the problem and how will you solve it?</a:t>
            </a:r>
          </a:p>
          <a:p>
            <a:pPr marL="457200" indent="-457200">
              <a:buFont typeface="+mj-lt"/>
              <a:buAutoNum type="arabicPeriod"/>
            </a:pPr>
            <a:r>
              <a:rPr lang="en-GB"/>
              <a:t>In your background section you describe a few relevant papers. </a:t>
            </a:r>
          </a:p>
          <a:p>
            <a:pPr marL="457200" indent="-457200">
              <a:buFont typeface="+mj-lt"/>
              <a:buAutoNum type="arabicPeriod"/>
            </a:pPr>
            <a:r>
              <a:rPr lang="en-GB"/>
              <a:t>In your data section you provide a description and some statistics of the data. What are the labels and how are they distributed?</a:t>
            </a:r>
          </a:p>
          <a:p>
            <a:pPr marL="457200" indent="-457200">
              <a:buFont typeface="+mj-lt"/>
              <a:buAutoNum type="arabicPeriod"/>
            </a:pPr>
            <a:r>
              <a:rPr lang="en-GB"/>
              <a:t>In your methods section you describe what you did and how</a:t>
            </a:r>
          </a:p>
          <a:p>
            <a:pPr marL="457200" indent="-457200">
              <a:buFont typeface="+mj-lt"/>
              <a:buAutoNum type="arabicPeriod"/>
            </a:pPr>
            <a:r>
              <a:rPr lang="en-GB"/>
              <a:t>In your results section you provide clear tables with the results, and a description. Don’t forget a baseline comparison</a:t>
            </a:r>
          </a:p>
          <a:p>
            <a:pPr marL="457200" indent="-457200">
              <a:buFont typeface="+mj-lt"/>
              <a:buAutoNum type="arabicPeriod"/>
            </a:pPr>
            <a:r>
              <a:rPr lang="en-GB"/>
              <a:t>Add relevant points of discussion (limitations, implications) </a:t>
            </a:r>
          </a:p>
          <a:p>
            <a:pPr marL="457200" indent="-457200">
              <a:buFont typeface="+mj-lt"/>
              <a:buAutoNum type="arabicPeriod"/>
            </a:pPr>
            <a:r>
              <a:rPr lang="en-GB"/>
              <a:t>In the conclusion section you answer your research questions</a:t>
            </a:r>
          </a:p>
          <a:p>
            <a:pPr marL="457200" indent="-457200">
              <a:buFont typeface="+mj-lt"/>
              <a:buAutoNum type="arabicPeriod"/>
            </a:pPr>
            <a:endParaRPr lang="en-GB"/>
          </a:p>
        </p:txBody>
      </p:sp>
      <p:sp>
        <p:nvSpPr>
          <p:cNvPr id="4" name="Footer Placeholder 3">
            <a:extLst>
              <a:ext uri="{FF2B5EF4-FFF2-40B4-BE49-F238E27FC236}">
                <a16:creationId xmlns:a16="http://schemas.microsoft.com/office/drawing/2014/main" id="{6B745240-2584-BD40-8E11-14BAE6974827}"/>
              </a:ext>
            </a:extLst>
          </p:cNvPr>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875317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F021-345E-DF44-ADE4-B9952867AC7F}"/>
              </a:ext>
            </a:extLst>
          </p:cNvPr>
          <p:cNvSpPr>
            <a:spLocks noGrp="1"/>
          </p:cNvSpPr>
          <p:nvPr>
            <p:ph type="title"/>
          </p:nvPr>
        </p:nvSpPr>
        <p:spPr/>
        <p:txBody>
          <a:bodyPr/>
          <a:lstStyle/>
          <a:p>
            <a:r>
              <a:rPr lang="en-GB"/>
              <a:t>Deadlines</a:t>
            </a:r>
          </a:p>
        </p:txBody>
      </p:sp>
      <p:sp>
        <p:nvSpPr>
          <p:cNvPr id="3" name="Content Placeholder 2">
            <a:extLst>
              <a:ext uri="{FF2B5EF4-FFF2-40B4-BE49-F238E27FC236}">
                <a16:creationId xmlns:a16="http://schemas.microsoft.com/office/drawing/2014/main" id="{D1088E42-D73C-1745-9153-3DE6498FC467}"/>
              </a:ext>
            </a:extLst>
          </p:cNvPr>
          <p:cNvSpPr>
            <a:spLocks noGrp="1"/>
          </p:cNvSpPr>
          <p:nvPr>
            <p:ph idx="1"/>
          </p:nvPr>
        </p:nvSpPr>
        <p:spPr/>
        <p:txBody>
          <a:bodyPr>
            <a:normAutofit fontScale="85000" lnSpcReduction="20000"/>
          </a:bodyPr>
          <a:lstStyle/>
          <a:p>
            <a:r>
              <a:rPr lang="en-GB"/>
              <a:t>(December 1: proposal for your own topic; if you want to)</a:t>
            </a:r>
          </a:p>
          <a:p>
            <a:r>
              <a:rPr lang="en-GB">
                <a:solidFill>
                  <a:schemeClr val="accent1">
                    <a:lumMod val="75000"/>
                  </a:schemeClr>
                </a:solidFill>
              </a:rPr>
              <a:t>December 6</a:t>
            </a:r>
            <a:r>
              <a:rPr lang="en-GB"/>
              <a:t>: select a topic (choose one of four)</a:t>
            </a:r>
          </a:p>
          <a:p>
            <a:pPr lvl="1"/>
            <a:r>
              <a:rPr lang="en-GB"/>
              <a:t>You don’t have to send this to us</a:t>
            </a:r>
          </a:p>
          <a:p>
            <a:r>
              <a:rPr lang="en-GB">
                <a:solidFill>
                  <a:schemeClr val="accent1">
                    <a:lumMod val="75000"/>
                  </a:schemeClr>
                </a:solidFill>
              </a:rPr>
              <a:t>December 15</a:t>
            </a:r>
            <a:r>
              <a:rPr lang="en-GB"/>
              <a:t>: submit a draft of your introduction and data description sections. </a:t>
            </a:r>
          </a:p>
          <a:p>
            <a:pPr lvl="1"/>
            <a:r>
              <a:rPr lang="en-GB"/>
              <a:t>You receive 1 point out of the 10 for the final assignment by completing this step.</a:t>
            </a:r>
          </a:p>
          <a:p>
            <a:r>
              <a:rPr lang="en-GB">
                <a:solidFill>
                  <a:schemeClr val="accent1">
                    <a:lumMod val="75000"/>
                  </a:schemeClr>
                </a:solidFill>
              </a:rPr>
              <a:t>January 16</a:t>
            </a:r>
            <a:r>
              <a:rPr lang="en-GB"/>
              <a:t>: submit the full paper</a:t>
            </a:r>
          </a:p>
          <a:p>
            <a:pPr lvl="1"/>
            <a:r>
              <a:rPr lang="en-GB">
                <a:effectLst/>
              </a:rPr>
              <a:t>If your submission is late, then it will be counted as re-sit (maximum grade: 6). The re-sit deadline is January 31st.</a:t>
            </a:r>
          </a:p>
          <a:p>
            <a:pPr lvl="1"/>
            <a:endParaRPr lang="en-GB"/>
          </a:p>
          <a:p>
            <a:r>
              <a:rPr lang="en-GB">
                <a:effectLst/>
              </a:rPr>
              <a:t>Everything can be submitted to the Brightspace item ‘Final assignment’</a:t>
            </a:r>
          </a:p>
          <a:p>
            <a:endParaRPr lang="en-GB"/>
          </a:p>
        </p:txBody>
      </p:sp>
      <p:sp>
        <p:nvSpPr>
          <p:cNvPr id="4" name="Footer Placeholder 3">
            <a:extLst>
              <a:ext uri="{FF2B5EF4-FFF2-40B4-BE49-F238E27FC236}">
                <a16:creationId xmlns:a16="http://schemas.microsoft.com/office/drawing/2014/main" id="{61C925E3-B654-5E49-8FC2-6CDFD0DFBA71}"/>
              </a:ext>
            </a:extLst>
          </p:cNvPr>
          <p:cNvSpPr>
            <a:spLocks noGrp="1"/>
          </p:cNvSpPr>
          <p:nvPr>
            <p:ph type="ftr" sz="quarter" idx="11"/>
          </p:nvPr>
        </p:nvSpPr>
        <p:spPr/>
        <p:txBody>
          <a:bodyPr/>
          <a:lstStyle/>
          <a:p>
            <a:r>
              <a:rPr lang="en-US" dirty="0"/>
              <a:t>Suzan Verberne 2020</a:t>
            </a:r>
          </a:p>
        </p:txBody>
      </p:sp>
    </p:spTree>
    <p:extLst>
      <p:ext uri="{BB962C8B-B14F-4D97-AF65-F5344CB8AC3E}">
        <p14:creationId xmlns:p14="http://schemas.microsoft.com/office/powerpoint/2010/main" val="2958445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GB"/>
          </a:p>
        </p:txBody>
      </p:sp>
      <p:sp>
        <p:nvSpPr>
          <p:cNvPr id="3" name="Title 2"/>
          <p:cNvSpPr>
            <a:spLocks noGrp="1"/>
          </p:cNvSpPr>
          <p:nvPr>
            <p:ph type="ctrTitle"/>
          </p:nvPr>
        </p:nvSpPr>
        <p:spPr/>
        <p:txBody>
          <a:bodyPr/>
          <a:lstStyle/>
          <a:p>
            <a:r>
              <a:rPr lang="en-GB" noProof="0"/>
              <a:t>Conclusions</a:t>
            </a:r>
          </a:p>
        </p:txBody>
      </p:sp>
      <p:sp>
        <p:nvSpPr>
          <p:cNvPr id="4" name="Footer Placeholder 3"/>
          <p:cNvSpPr>
            <a:spLocks noGrp="1"/>
          </p:cNvSpPr>
          <p:nvPr>
            <p:ph type="ftr" sz="quarter" idx="11"/>
          </p:nvPr>
        </p:nvSpPr>
        <p:spPr/>
        <p:txBody>
          <a:bodyPr/>
          <a:lstStyle/>
          <a:p>
            <a:r>
              <a:rPr lang="en-US"/>
              <a:t>Suzan Verberne 2021</a:t>
            </a:r>
          </a:p>
        </p:txBody>
      </p:sp>
    </p:spTree>
    <p:extLst>
      <p:ext uri="{BB962C8B-B14F-4D97-AF65-F5344CB8AC3E}">
        <p14:creationId xmlns:p14="http://schemas.microsoft.com/office/powerpoint/2010/main" val="2210246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Homework</a:t>
            </a:r>
          </a:p>
        </p:txBody>
      </p:sp>
      <p:sp>
        <p:nvSpPr>
          <p:cNvPr id="3" name="Content Placeholder 2"/>
          <p:cNvSpPr>
            <a:spLocks noGrp="1"/>
          </p:cNvSpPr>
          <p:nvPr>
            <p:ph idx="1"/>
          </p:nvPr>
        </p:nvSpPr>
        <p:spPr/>
        <p:txBody>
          <a:bodyPr>
            <a:normAutofit/>
          </a:bodyPr>
          <a:lstStyle/>
          <a:p>
            <a:r>
              <a:rPr lang="en-GB" noProof="0">
                <a:solidFill>
                  <a:srgbClr val="3477B2"/>
                </a:solidFill>
              </a:rPr>
              <a:t>Read:</a:t>
            </a:r>
          </a:p>
          <a:p>
            <a:pPr lvl="1"/>
            <a:r>
              <a:rPr lang="en-GB"/>
              <a:t>Lee et al. (2020) BioBERT: a pre-trained biomedical language representation model for biomedical text mining</a:t>
            </a:r>
            <a:endParaRPr lang="en-GB" noProof="0">
              <a:solidFill>
                <a:srgbClr val="3477B2"/>
              </a:solidFill>
            </a:endParaRPr>
          </a:p>
          <a:p>
            <a:r>
              <a:rPr lang="en-GB">
                <a:solidFill>
                  <a:srgbClr val="3477B2"/>
                </a:solidFill>
              </a:rPr>
              <a:t>Final assignment:</a:t>
            </a:r>
          </a:p>
          <a:p>
            <a:pPr lvl="1"/>
            <a:r>
              <a:rPr lang="en-GB" noProof="0"/>
              <a:t>Do you stay in the same team?</a:t>
            </a:r>
          </a:p>
          <a:p>
            <a:pPr lvl="1"/>
            <a:r>
              <a:rPr lang="en-GB"/>
              <a:t>Choose a topic before December 6, or submit your own proposal before December 1.</a:t>
            </a:r>
          </a:p>
          <a:p>
            <a:r>
              <a:rPr lang="en-GB"/>
              <a:t>Next week: </a:t>
            </a:r>
            <a:r>
              <a:rPr lang="en-GB">
                <a:solidFill>
                  <a:schemeClr val="accent1">
                    <a:lumMod val="75000"/>
                  </a:schemeClr>
                </a:solidFill>
              </a:rPr>
              <a:t>guest lecture </a:t>
            </a:r>
            <a:r>
              <a:rPr lang="en-GB"/>
              <a:t>by Kasper Kok (TextKernel) about text mining in a company context</a:t>
            </a:r>
            <a:endParaRPr lang="en-GB" noProof="0"/>
          </a:p>
          <a:p>
            <a:endParaRPr lang="en-GB" noProof="0"/>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1181544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After this lecture...</a:t>
            </a:r>
            <a:endParaRPr lang="en-US" dirty="0"/>
          </a:p>
        </p:txBody>
      </p:sp>
      <p:sp>
        <p:nvSpPr>
          <p:cNvPr id="3" name="Content Placeholder 2"/>
          <p:cNvSpPr>
            <a:spLocks noGrp="1"/>
          </p:cNvSpPr>
          <p:nvPr>
            <p:ph idx="1"/>
          </p:nvPr>
        </p:nvSpPr>
        <p:spPr/>
        <p:txBody>
          <a:bodyPr>
            <a:normAutofit fontScale="92500" lnSpcReduction="10000"/>
          </a:bodyPr>
          <a:lstStyle/>
          <a:p>
            <a:pPr>
              <a:defRPr/>
            </a:pPr>
            <a:r>
              <a:rPr lang="en-US" dirty="0"/>
              <a:t>You can motivate the use of text mining in the biomedical domain</a:t>
            </a:r>
          </a:p>
          <a:p>
            <a:pPr>
              <a:defRPr/>
            </a:pPr>
            <a:r>
              <a:rPr lang="en-US" dirty="0"/>
              <a:t>You give three examples of biomedical research questions that can be answered with the help of text mining</a:t>
            </a:r>
          </a:p>
          <a:p>
            <a:pPr>
              <a:defRPr/>
            </a:pPr>
            <a:r>
              <a:rPr lang="en-US" dirty="0"/>
              <a:t>You can describe the text mining components that are needed for biomedical knowledge discovery</a:t>
            </a:r>
          </a:p>
          <a:p>
            <a:pPr>
              <a:defRPr/>
            </a:pPr>
            <a:r>
              <a:rPr lang="en-US" dirty="0"/>
              <a:t>You can explain the value of ontologies in the biomedical domain</a:t>
            </a:r>
          </a:p>
          <a:p>
            <a:pPr>
              <a:defRPr/>
            </a:pPr>
            <a:r>
              <a:rPr lang="en-US" dirty="0"/>
              <a:t>You can define unsupervised and supervised methods for biomedical entity recognition</a:t>
            </a:r>
          </a:p>
          <a:p>
            <a:pPr>
              <a:defRPr/>
            </a:pPr>
            <a:r>
              <a:rPr lang="en-US" dirty="0"/>
              <a:t>You can explain relation extraction using co-occurrences and natural language processing</a:t>
            </a:r>
          </a:p>
        </p:txBody>
      </p:sp>
      <p:sp>
        <p:nvSpPr>
          <p:cNvPr id="6" name="Footer Placeholder 5"/>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451087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Biomedical text mining</a:t>
            </a:r>
          </a:p>
        </p:txBody>
      </p:sp>
      <p:sp>
        <p:nvSpPr>
          <p:cNvPr id="7" name="Text Placeholder 6"/>
          <p:cNvSpPr>
            <a:spLocks noGrp="1"/>
          </p:cNvSpPr>
          <p:nvPr>
            <p:ph type="body" idx="1"/>
          </p:nvPr>
        </p:nvSpPr>
        <p:spPr/>
        <p:txBody>
          <a:bodyPr/>
          <a:lstStyle/>
          <a:p>
            <a:endParaRPr lang="en-GB"/>
          </a:p>
        </p:txBody>
      </p:sp>
      <p:sp>
        <p:nvSpPr>
          <p:cNvPr id="8" name="Footer Placeholder 7"/>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3728426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Motivation</a:t>
            </a:r>
          </a:p>
        </p:txBody>
      </p:sp>
      <p:sp>
        <p:nvSpPr>
          <p:cNvPr id="3" name="Content Placeholder 2"/>
          <p:cNvSpPr>
            <a:spLocks noGrp="1"/>
          </p:cNvSpPr>
          <p:nvPr>
            <p:ph idx="1"/>
          </p:nvPr>
        </p:nvSpPr>
        <p:spPr/>
        <p:txBody>
          <a:bodyPr>
            <a:normAutofit/>
          </a:bodyPr>
          <a:lstStyle/>
          <a:p>
            <a:r>
              <a:rPr lang="en-US"/>
              <a:t>Large amount of scientific literature in the biomedical domain</a:t>
            </a:r>
          </a:p>
          <a:p>
            <a:r>
              <a:rPr lang="en-US"/>
              <a:t>Needed for </a:t>
            </a:r>
          </a:p>
          <a:p>
            <a:pPr lvl="1"/>
            <a:r>
              <a:rPr lang="en-US"/>
              <a:t>Assessing all prior work on a specific topic (</a:t>
            </a:r>
            <a:r>
              <a:rPr lang="en-US">
                <a:solidFill>
                  <a:schemeClr val="accent1">
                    <a:lumMod val="75000"/>
                  </a:schemeClr>
                </a:solidFill>
              </a:rPr>
              <a:t>systematic review</a:t>
            </a:r>
            <a:r>
              <a:rPr lang="en-US"/>
              <a:t>)</a:t>
            </a:r>
          </a:p>
          <a:p>
            <a:pPr lvl="1"/>
            <a:r>
              <a:rPr lang="en-US"/>
              <a:t>Building knowledge bases of relations between biomedical entities</a:t>
            </a:r>
          </a:p>
          <a:p>
            <a:pPr lvl="1"/>
            <a:r>
              <a:rPr lang="en-US"/>
              <a:t>Building research hypotheses that subsequently can be experimentally validated</a:t>
            </a:r>
          </a:p>
          <a:p>
            <a:pPr lvl="1"/>
            <a:r>
              <a:rPr lang="en-US"/>
              <a:t>Extracting metadata for large experimental datasets</a:t>
            </a:r>
          </a:p>
          <a:p>
            <a:r>
              <a:rPr lang="en-US"/>
              <a:t>The number of articles that are added to the literature databases (MEDLINE/PubMed) is growing fast </a:t>
            </a:r>
          </a:p>
          <a:p>
            <a:pPr marL="0" indent="0">
              <a:buNone/>
            </a:pPr>
            <a:endParaRPr lang="en-US"/>
          </a:p>
        </p:txBody>
      </p:sp>
      <p:sp>
        <p:nvSpPr>
          <p:cNvPr id="4" name="Footer Placeholder 3"/>
          <p:cNvSpPr>
            <a:spLocks noGrp="1"/>
          </p:cNvSpPr>
          <p:nvPr>
            <p:ph type="ftr" sz="quarter" idx="11"/>
          </p:nvPr>
        </p:nvSpPr>
        <p:spPr/>
        <p:txBody>
          <a:bodyPr/>
          <a:lstStyle/>
          <a:p>
            <a:r>
              <a:rPr lang="en-US" dirty="0"/>
              <a:t>Suzan Verberne 2021</a:t>
            </a:r>
          </a:p>
        </p:txBody>
      </p:sp>
    </p:spTree>
    <p:extLst>
      <p:ext uri="{BB962C8B-B14F-4D97-AF65-F5344CB8AC3E}">
        <p14:creationId xmlns:p14="http://schemas.microsoft.com/office/powerpoint/2010/main" val="221398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PubMed growth</a:t>
            </a:r>
          </a:p>
        </p:txBody>
      </p:sp>
      <p:pic>
        <p:nvPicPr>
          <p:cNvPr id="5" name="Picture 4" descr="Screenshot 2018-11-13 at 17.17.5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170348"/>
            <a:ext cx="9144000" cy="3544652"/>
          </a:xfrm>
          <a:prstGeom prst="rect">
            <a:avLst/>
          </a:prstGeom>
        </p:spPr>
      </p:pic>
      <p:sp>
        <p:nvSpPr>
          <p:cNvPr id="3" name="Rectangle 2">
            <a:extLst>
              <a:ext uri="{FF2B5EF4-FFF2-40B4-BE49-F238E27FC236}">
                <a16:creationId xmlns:a16="http://schemas.microsoft.com/office/drawing/2014/main" id="{C0AE0737-21A7-1647-959B-D767DBD5C996}"/>
              </a:ext>
            </a:extLst>
          </p:cNvPr>
          <p:cNvSpPr/>
          <p:nvPr/>
        </p:nvSpPr>
        <p:spPr>
          <a:xfrm>
            <a:off x="1371600" y="6321623"/>
            <a:ext cx="6400800" cy="307777"/>
          </a:xfrm>
          <a:prstGeom prst="rect">
            <a:avLst/>
          </a:prstGeom>
        </p:spPr>
        <p:txBody>
          <a:bodyPr wrap="square">
            <a:spAutoFit/>
          </a:bodyPr>
          <a:lstStyle/>
          <a:p>
            <a:r>
              <a:rPr lang="en-US" sz="1400">
                <a:latin typeface="AdvGulliv"/>
              </a:rPr>
              <a:t>Fleuren and Alkema (2015). Application of text mining in the biomedical domain </a:t>
            </a:r>
            <a:endParaRPr lang="en-US" sz="1400"/>
          </a:p>
        </p:txBody>
      </p:sp>
      <p:pic>
        <p:nvPicPr>
          <p:cNvPr id="6" name="Picture 5" descr="Screenshot 2018-11-13 at 17.17.59.png">
            <a:extLst>
              <a:ext uri="{FF2B5EF4-FFF2-40B4-BE49-F238E27FC236}">
                <a16:creationId xmlns:a16="http://schemas.microsoft.com/office/drawing/2014/main" id="{B9CF4CE8-FC71-1340-B5D3-3A46F5CB80D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287" y="2209800"/>
            <a:ext cx="9144000" cy="3544652"/>
          </a:xfrm>
          <a:prstGeom prst="rect">
            <a:avLst/>
          </a:prstGeom>
        </p:spPr>
      </p:pic>
    </p:spTree>
    <p:extLst>
      <p:ext uri="{BB962C8B-B14F-4D97-AF65-F5344CB8AC3E}">
        <p14:creationId xmlns:p14="http://schemas.microsoft.com/office/powerpoint/2010/main" val="411147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size growth</a:t>
            </a:r>
          </a:p>
        </p:txBody>
      </p:sp>
      <p:sp>
        <p:nvSpPr>
          <p:cNvPr id="3" name="Content Placeholder 2"/>
          <p:cNvSpPr>
            <a:spLocks noGrp="1"/>
          </p:cNvSpPr>
          <p:nvPr>
            <p:ph idx="1"/>
          </p:nvPr>
        </p:nvSpPr>
        <p:spPr/>
        <p:txBody>
          <a:bodyPr>
            <a:normAutofit lnSpcReduction="10000"/>
          </a:bodyPr>
          <a:lstStyle/>
          <a:p>
            <a:r>
              <a:rPr lang="en-US"/>
              <a:t>Not only exponential growth of the </a:t>
            </a:r>
            <a:r>
              <a:rPr lang="en-US">
                <a:solidFill>
                  <a:schemeClr val="accent1">
                    <a:lumMod val="75000"/>
                  </a:schemeClr>
                </a:solidFill>
              </a:rPr>
              <a:t>scientific literature</a:t>
            </a:r>
            <a:r>
              <a:rPr lang="en-US"/>
              <a:t>,</a:t>
            </a:r>
          </a:p>
          <a:p>
            <a:r>
              <a:rPr lang="en-US"/>
              <a:t>but also of </a:t>
            </a:r>
            <a:r>
              <a:rPr lang="en-US">
                <a:solidFill>
                  <a:schemeClr val="accent1">
                    <a:lumMod val="75000"/>
                  </a:schemeClr>
                </a:solidFill>
              </a:rPr>
              <a:t>experimental data </a:t>
            </a:r>
          </a:p>
          <a:p>
            <a:pPr lvl="1"/>
            <a:r>
              <a:rPr lang="en-US"/>
              <a:t>E.g. for gene expression profiling or proteomics experiments, regulation of hundreds or thousands of genes and proteins is measured under multiple experimental conditions </a:t>
            </a:r>
          </a:p>
          <a:p>
            <a:pPr lvl="1"/>
            <a:endParaRPr lang="en-US"/>
          </a:p>
          <a:p>
            <a:pPr lvl="1"/>
            <a:endParaRPr lang="en-US"/>
          </a:p>
          <a:p>
            <a:pPr lvl="1"/>
            <a:endParaRPr lang="en-US"/>
          </a:p>
          <a:p>
            <a:pPr lvl="1"/>
            <a:endParaRPr lang="en-US"/>
          </a:p>
          <a:p>
            <a:r>
              <a:rPr lang="en-US"/>
              <a:t>And of </a:t>
            </a:r>
            <a:r>
              <a:rPr lang="en-US">
                <a:solidFill>
                  <a:schemeClr val="accent1">
                    <a:lumMod val="75000"/>
                  </a:schemeClr>
                </a:solidFill>
              </a:rPr>
              <a:t>patent data, social media data, electronic health records</a:t>
            </a:r>
            <a:r>
              <a:rPr lang="en-US"/>
              <a:t>, …</a:t>
            </a:r>
          </a:p>
          <a:p>
            <a:endParaRPr lang="en-GB"/>
          </a:p>
        </p:txBody>
      </p:sp>
      <p:sp>
        <p:nvSpPr>
          <p:cNvPr id="4" name="Footer Placeholder 3"/>
          <p:cNvSpPr>
            <a:spLocks noGrp="1"/>
          </p:cNvSpPr>
          <p:nvPr>
            <p:ph type="ftr" sz="quarter" idx="11"/>
          </p:nvPr>
        </p:nvSpPr>
        <p:spPr/>
        <p:txBody>
          <a:bodyPr/>
          <a:lstStyle/>
          <a:p>
            <a:r>
              <a:rPr lang="en-US" dirty="0"/>
              <a:t>Suzan Verberne 2021</a:t>
            </a:r>
          </a:p>
        </p:txBody>
      </p:sp>
      <p:pic>
        <p:nvPicPr>
          <p:cNvPr id="6" name="Picture 5" descr="Screenshot 2018-11-16 at 09.18.4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886200"/>
            <a:ext cx="9144000" cy="1273740"/>
          </a:xfrm>
          <a:prstGeom prst="rect">
            <a:avLst/>
          </a:prstGeom>
        </p:spPr>
      </p:pic>
    </p:spTree>
    <p:extLst>
      <p:ext uri="{BB962C8B-B14F-4D97-AF65-F5344CB8AC3E}">
        <p14:creationId xmlns:p14="http://schemas.microsoft.com/office/powerpoint/2010/main" val="330394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rting a Cours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Custom 15">
      <a:dk1>
        <a:sysClr val="windowText" lastClr="000000"/>
      </a:dk1>
      <a:lt1>
        <a:sysClr val="window" lastClr="FFFFFF"/>
      </a:lt1>
      <a:dk2>
        <a:srgbClr val="564B3C"/>
      </a:dk2>
      <a:lt2>
        <a:srgbClr val="ECEDD1"/>
      </a:lt2>
      <a:accent1>
        <a:srgbClr val="93A299"/>
      </a:accent1>
      <a:accent2>
        <a:srgbClr val="7197C5"/>
      </a:accent2>
      <a:accent3>
        <a:srgbClr val="B5AE53"/>
      </a:accent3>
      <a:accent4>
        <a:srgbClr val="848058"/>
      </a:accent4>
      <a:accent5>
        <a:srgbClr val="E8B54D"/>
      </a:accent5>
      <a:accent6>
        <a:srgbClr val="786C71"/>
      </a:accent6>
      <a:hlink>
        <a:srgbClr val="7197C5"/>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15">
      <a:dk1>
        <a:sysClr val="windowText" lastClr="000000"/>
      </a:dk1>
      <a:lt1>
        <a:sysClr val="window" lastClr="FFFFFF"/>
      </a:lt1>
      <a:dk2>
        <a:srgbClr val="564B3C"/>
      </a:dk2>
      <a:lt2>
        <a:srgbClr val="ECEDD1"/>
      </a:lt2>
      <a:accent1>
        <a:srgbClr val="93A299"/>
      </a:accent1>
      <a:accent2>
        <a:srgbClr val="7197C5"/>
      </a:accent2>
      <a:accent3>
        <a:srgbClr val="B5AE53"/>
      </a:accent3>
      <a:accent4>
        <a:srgbClr val="848058"/>
      </a:accent4>
      <a:accent5>
        <a:srgbClr val="E8B54D"/>
      </a:accent5>
      <a:accent6>
        <a:srgbClr val="786C71"/>
      </a:accent6>
      <a:hlink>
        <a:srgbClr val="7197C5"/>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Charting a Course by Wes Moss.potx</Template>
  <TotalTime>97736</TotalTime>
  <Words>2589</Words>
  <Application>Microsoft Macintosh PowerPoint</Application>
  <PresentationFormat>On-screen Show (4:3)</PresentationFormat>
  <Paragraphs>331</Paragraphs>
  <Slides>59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AdvGulliv</vt:lpstr>
      <vt:lpstr>Arial</vt:lpstr>
      <vt:lpstr>Calibri</vt:lpstr>
      <vt:lpstr>Wingdings</vt:lpstr>
      <vt:lpstr>Charting a Course</vt:lpstr>
      <vt:lpstr>Text Mining</vt:lpstr>
      <vt:lpstr>Today’s lecture</vt:lpstr>
      <vt:lpstr>Quiz about week 9</vt:lpstr>
      <vt:lpstr>Quiz about week 9</vt:lpstr>
      <vt:lpstr>Quiz about week 9</vt:lpstr>
      <vt:lpstr>Biomedical text mining</vt:lpstr>
      <vt:lpstr>Motivation</vt:lpstr>
      <vt:lpstr>PubMed growth</vt:lpstr>
      <vt:lpstr>Data size growth</vt:lpstr>
      <vt:lpstr>Goals</vt:lpstr>
      <vt:lpstr>Biomedical research questions</vt:lpstr>
      <vt:lpstr>Text Mining for biomedical research</vt:lpstr>
      <vt:lpstr>gene/protein/disease extraction</vt:lpstr>
      <vt:lpstr>gene/protein/disease extraction</vt:lpstr>
      <vt:lpstr>Adverse events </vt:lpstr>
      <vt:lpstr>ADE benchmark corpus</vt:lpstr>
      <vt:lpstr>Predictive models for EHRs</vt:lpstr>
      <vt:lpstr>Predictive models on EHRs</vt:lpstr>
      <vt:lpstr>Exercise</vt:lpstr>
      <vt:lpstr>What is needed for Bio-TM?</vt:lpstr>
      <vt:lpstr>What is needed for Bio-TM?</vt:lpstr>
      <vt:lpstr>Normalization</vt:lpstr>
      <vt:lpstr>Bio-TM Modules</vt:lpstr>
      <vt:lpstr>Modules in Bio-TM</vt:lpstr>
      <vt:lpstr>Information Retrieval</vt:lpstr>
      <vt:lpstr>pubMed</vt:lpstr>
      <vt:lpstr>Information Retrieval</vt:lpstr>
      <vt:lpstr>Named Entity Recognition</vt:lpstr>
      <vt:lpstr>Named entity recognition</vt:lpstr>
      <vt:lpstr>Bio-NER</vt:lpstr>
      <vt:lpstr>Gene names</vt:lpstr>
      <vt:lpstr>Bio-NER</vt:lpstr>
      <vt:lpstr>Bio-NER</vt:lpstr>
      <vt:lpstr>Bio-NER</vt:lpstr>
      <vt:lpstr>Other languages than English</vt:lpstr>
      <vt:lpstr>Relation extraction and Knowledge discovery</vt:lpstr>
      <vt:lpstr>Relation extraction</vt:lpstr>
      <vt:lpstr>Relation extraction</vt:lpstr>
      <vt:lpstr>Relation extraction</vt:lpstr>
      <vt:lpstr>Relation extraction</vt:lpstr>
      <vt:lpstr>Relation extraction</vt:lpstr>
      <vt:lpstr>Visualisation</vt:lpstr>
      <vt:lpstr>Visualisation</vt:lpstr>
      <vt:lpstr>State of the art</vt:lpstr>
      <vt:lpstr>BioBERT and ClinicalBERT</vt:lpstr>
      <vt:lpstr>PowerPoint Presentation</vt:lpstr>
      <vt:lpstr>Final Assignment</vt:lpstr>
      <vt:lpstr>About the final assignment</vt:lpstr>
      <vt:lpstr>1. Text classification</vt:lpstr>
      <vt:lpstr>2. Information Extraction</vt:lpstr>
      <vt:lpstr>3. Sentiment Analysis</vt:lpstr>
      <vt:lpstr>4. Argument mining</vt:lpstr>
      <vt:lpstr>Topics</vt:lpstr>
      <vt:lpstr>Research paper structure</vt:lpstr>
      <vt:lpstr>General guidelines</vt:lpstr>
      <vt:lpstr>Deadlines</vt:lpstr>
      <vt:lpstr>Conclusions</vt:lpstr>
      <vt:lpstr>Homework</vt:lpstr>
      <vt:lpstr>After this lecture...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Charting a Course</dc:title>
  <dc:subject/>
  <dc:creator/>
  <cp:keywords/>
  <dc:description/>
  <cp:lastModifiedBy>Suzan Verberne</cp:lastModifiedBy>
  <cp:revision>1640</cp:revision>
  <cp:lastPrinted>2018-02-20T17:27:00Z</cp:lastPrinted>
  <dcterms:created xsi:type="dcterms:W3CDTF">2010-05-21T00:08:13Z</dcterms:created>
  <dcterms:modified xsi:type="dcterms:W3CDTF">2021-11-24T06:55:59Z</dcterms:modified>
  <cp:category/>
</cp:coreProperties>
</file>